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4"/>
  </p:sldMasterIdLst>
  <p:notesMasterIdLst>
    <p:notesMasterId r:id="rId16"/>
  </p:notesMasterIdLst>
  <p:sldIdLst>
    <p:sldId id="316" r:id="rId5"/>
    <p:sldId id="257" r:id="rId6"/>
    <p:sldId id="319" r:id="rId7"/>
    <p:sldId id="355" r:id="rId8"/>
    <p:sldId id="356" r:id="rId9"/>
    <p:sldId id="359" r:id="rId10"/>
    <p:sldId id="357" r:id="rId11"/>
    <p:sldId id="360" r:id="rId12"/>
    <p:sldId id="361" r:id="rId13"/>
    <p:sldId id="362" r:id="rId14"/>
    <p:sldId id="363"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
      <p:font typeface="Roboto Black" panose="02000000000000000000" pitchFamily="2" charset="0"/>
      <p:bold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3F31810A-CE9E-4033-A001-CBFC72408324}">
          <p14:sldIdLst>
            <p14:sldId id="316"/>
            <p14:sldId id="257"/>
            <p14:sldId id="319"/>
            <p14:sldId id="355"/>
            <p14:sldId id="356"/>
            <p14:sldId id="359"/>
            <p14:sldId id="357"/>
            <p14:sldId id="360"/>
            <p14:sldId id="361"/>
            <p14:sldId id="362"/>
            <p14:sldId id="36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orient="horz" pos="458">
          <p15:clr>
            <a:srgbClr val="A4A3A4"/>
          </p15:clr>
        </p15:guide>
        <p15:guide id="4" pos="371">
          <p15:clr>
            <a:srgbClr val="A4A3A4"/>
          </p15:clr>
        </p15:guide>
        <p15:guide id="5" orient="horz" pos="4074">
          <p15:clr>
            <a:srgbClr val="A4A3A4"/>
          </p15:clr>
        </p15:guide>
        <p15:guide id="6" orient="horz" pos="509">
          <p15:clr>
            <a:srgbClr val="A4A3A4"/>
          </p15:clr>
        </p15:guide>
        <p15:guide id="7" pos="7311">
          <p15:clr>
            <a:srgbClr val="A4A3A4"/>
          </p15:clr>
        </p15:guide>
        <p15:guide id="8" pos="350">
          <p15:clr>
            <a:srgbClr val="A4A3A4"/>
          </p15:clr>
        </p15:guide>
        <p15:guide id="9" pos="36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Wilmshurst" initials="RW" lastIdx="1" clrIdx="0">
    <p:extLst>
      <p:ext uri="{19B8F6BF-5375-455C-9EA6-DF929625EA0E}">
        <p15:presenceInfo xmlns:p15="http://schemas.microsoft.com/office/powerpoint/2012/main" userId="S::rob@seetickets.com::d6ec5e4e-69f2-411b-806b-060dbfa8b1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9A9A"/>
    <a:srgbClr val="840265"/>
    <a:srgbClr val="E5007D"/>
    <a:srgbClr val="FBB022"/>
    <a:srgbClr val="FF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E379FC-D766-4DD4-AA27-B814F1918053}">
  <a:tblStyle styleId="{FEE379FC-D766-4DD4-AA27-B814F191805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9849" autoAdjust="0"/>
  </p:normalViewPr>
  <p:slideViewPr>
    <p:cSldViewPr snapToGrid="0">
      <p:cViewPr varScale="1">
        <p:scale>
          <a:sx n="115" d="100"/>
          <a:sy n="115" d="100"/>
        </p:scale>
        <p:origin x="234" y="114"/>
      </p:cViewPr>
      <p:guideLst>
        <p:guide orient="horz" pos="2160"/>
        <p:guide pos="3840"/>
        <p:guide orient="horz" pos="458"/>
        <p:guide pos="371"/>
        <p:guide orient="horz" pos="4074"/>
        <p:guide orient="horz" pos="509"/>
        <p:guide pos="7311"/>
        <p:guide pos="350"/>
        <p:guide pos="366"/>
      </p:guideLst>
    </p:cSldViewPr>
  </p:slideViewPr>
  <p:outlineViewPr>
    <p:cViewPr>
      <p:scale>
        <a:sx n="33" d="100"/>
        <a:sy n="33" d="100"/>
      </p:scale>
      <p:origin x="0" y="208"/>
    </p:cViewPr>
  </p:outlin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L="914400" marR="0" lvl="1"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2pPr>
            <a:lvl3pPr marL="1371600" marR="0" lvl="2"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3pPr>
            <a:lvl4pPr marL="1828800" marR="0" lvl="3"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4pPr>
            <a:lvl5pPr marL="2286000" marR="0" lvl="4"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Roboto"/>
                <a:ea typeface="Roboto"/>
                <a:cs typeface="Roboto"/>
                <a:sym typeface="Roboto"/>
              </a:rPr>
              <a:t>‹#›</a:t>
            </a:fld>
            <a:endParaRPr sz="1200" b="0" i="0" u="none" strike="noStrike" cap="none">
              <a:solidFill>
                <a:schemeClr val="dk1"/>
              </a:solidFill>
              <a:latin typeface="Roboto"/>
              <a:ea typeface="Roboto"/>
              <a:cs typeface="Roboto"/>
              <a:sym typeface="Roboto"/>
            </a:endParaRPr>
          </a:p>
        </p:txBody>
      </p:sp>
    </p:spTree>
    <p:extLst>
      <p:ext uri="{BB962C8B-B14F-4D97-AF65-F5344CB8AC3E}">
        <p14:creationId xmlns:p14="http://schemas.microsoft.com/office/powerpoint/2010/main" val="31059920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28DFA21-9356-0444-96F5-3C634E315EF4}"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F8555-07ED-FB43-A402-1ADD18E6678B}" type="slidenum">
              <a:rPr lang="en-US" smtClean="0"/>
              <a:t>‹#›</a:t>
            </a:fld>
            <a:endParaRPr lang="en-US"/>
          </a:p>
        </p:txBody>
      </p:sp>
    </p:spTree>
    <p:extLst>
      <p:ext uri="{BB962C8B-B14F-4D97-AF65-F5344CB8AC3E}">
        <p14:creationId xmlns:p14="http://schemas.microsoft.com/office/powerpoint/2010/main" val="417159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28DFA21-9356-0444-96F5-3C634E315EF4}"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F8555-07ED-FB43-A402-1ADD18E6678B}" type="slidenum">
              <a:rPr lang="en-US" smtClean="0"/>
              <a:t>‹#›</a:t>
            </a:fld>
            <a:endParaRPr lang="en-US"/>
          </a:p>
        </p:txBody>
      </p:sp>
    </p:spTree>
    <p:extLst>
      <p:ext uri="{BB962C8B-B14F-4D97-AF65-F5344CB8AC3E}">
        <p14:creationId xmlns:p14="http://schemas.microsoft.com/office/powerpoint/2010/main" val="25671666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28DFA21-9356-0444-96F5-3C634E315EF4}"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F8555-07ED-FB43-A402-1ADD18E6678B}" type="slidenum">
              <a:rPr lang="en-US" smtClean="0"/>
              <a:t>‹#›</a:t>
            </a:fld>
            <a:endParaRPr lang="en-US"/>
          </a:p>
        </p:txBody>
      </p:sp>
    </p:spTree>
    <p:extLst>
      <p:ext uri="{BB962C8B-B14F-4D97-AF65-F5344CB8AC3E}">
        <p14:creationId xmlns:p14="http://schemas.microsoft.com/office/powerpoint/2010/main" val="46148031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28DFA21-9356-0444-96F5-3C634E315EF4}"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F8555-07ED-FB43-A402-1ADD18E6678B}" type="slidenum">
              <a:rPr lang="en-US" smtClean="0"/>
              <a:t>‹#›</a:t>
            </a:fld>
            <a:endParaRPr lang="en-US"/>
          </a:p>
        </p:txBody>
      </p:sp>
    </p:spTree>
    <p:extLst>
      <p:ext uri="{BB962C8B-B14F-4D97-AF65-F5344CB8AC3E}">
        <p14:creationId xmlns:p14="http://schemas.microsoft.com/office/powerpoint/2010/main" val="247092925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28DFA21-9356-0444-96F5-3C634E315EF4}"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F8555-07ED-FB43-A402-1ADD18E6678B}" type="slidenum">
              <a:rPr lang="en-US" smtClean="0"/>
              <a:t>‹#›</a:t>
            </a:fld>
            <a:endParaRPr lang="en-US"/>
          </a:p>
        </p:txBody>
      </p:sp>
    </p:spTree>
    <p:extLst>
      <p:ext uri="{BB962C8B-B14F-4D97-AF65-F5344CB8AC3E}">
        <p14:creationId xmlns:p14="http://schemas.microsoft.com/office/powerpoint/2010/main" val="185357949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28DFA21-9356-0444-96F5-3C634E315EF4}"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F8555-07ED-FB43-A402-1ADD18E6678B}" type="slidenum">
              <a:rPr lang="en-US" smtClean="0"/>
              <a:t>‹#›</a:t>
            </a:fld>
            <a:endParaRPr lang="en-US"/>
          </a:p>
        </p:txBody>
      </p:sp>
    </p:spTree>
    <p:extLst>
      <p:ext uri="{BB962C8B-B14F-4D97-AF65-F5344CB8AC3E}">
        <p14:creationId xmlns:p14="http://schemas.microsoft.com/office/powerpoint/2010/main" val="224253782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28DFA21-9356-0444-96F5-3C634E315EF4}" type="datetimeFigureOut">
              <a:rPr lang="en-US" smtClean="0"/>
              <a:t>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1F8555-07ED-FB43-A402-1ADD18E6678B}" type="slidenum">
              <a:rPr lang="en-US" smtClean="0"/>
              <a:t>‹#›</a:t>
            </a:fld>
            <a:endParaRPr lang="en-US"/>
          </a:p>
        </p:txBody>
      </p:sp>
    </p:spTree>
    <p:extLst>
      <p:ext uri="{BB962C8B-B14F-4D97-AF65-F5344CB8AC3E}">
        <p14:creationId xmlns:p14="http://schemas.microsoft.com/office/powerpoint/2010/main" val="373948391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28DFA21-9356-0444-96F5-3C634E315EF4}" type="datetimeFigureOut">
              <a:rPr lang="en-US" smtClean="0"/>
              <a:t>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1F8555-07ED-FB43-A402-1ADD18E6678B}" type="slidenum">
              <a:rPr lang="en-US" smtClean="0"/>
              <a:t>‹#›</a:t>
            </a:fld>
            <a:endParaRPr lang="en-US"/>
          </a:p>
        </p:txBody>
      </p:sp>
    </p:spTree>
    <p:extLst>
      <p:ext uri="{BB962C8B-B14F-4D97-AF65-F5344CB8AC3E}">
        <p14:creationId xmlns:p14="http://schemas.microsoft.com/office/powerpoint/2010/main" val="276348868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DFA21-9356-0444-96F5-3C634E315EF4}" type="datetimeFigureOut">
              <a:rPr lang="en-US" smtClean="0"/>
              <a:t>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1F8555-07ED-FB43-A402-1ADD18E6678B}" type="slidenum">
              <a:rPr lang="en-US" smtClean="0"/>
              <a:t>‹#›</a:t>
            </a:fld>
            <a:endParaRPr lang="en-US"/>
          </a:p>
        </p:txBody>
      </p:sp>
    </p:spTree>
    <p:extLst>
      <p:ext uri="{BB962C8B-B14F-4D97-AF65-F5344CB8AC3E}">
        <p14:creationId xmlns:p14="http://schemas.microsoft.com/office/powerpoint/2010/main" val="76092985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28DFA21-9356-0444-96F5-3C634E315EF4}"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F8555-07ED-FB43-A402-1ADD18E6678B}" type="slidenum">
              <a:rPr lang="en-US" smtClean="0"/>
              <a:t>‹#›</a:t>
            </a:fld>
            <a:endParaRPr lang="en-US"/>
          </a:p>
        </p:txBody>
      </p:sp>
    </p:spTree>
    <p:extLst>
      <p:ext uri="{BB962C8B-B14F-4D97-AF65-F5344CB8AC3E}">
        <p14:creationId xmlns:p14="http://schemas.microsoft.com/office/powerpoint/2010/main" val="34629282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28DFA21-9356-0444-96F5-3C634E315EF4}"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F8555-07ED-FB43-A402-1ADD18E6678B}" type="slidenum">
              <a:rPr lang="en-US" smtClean="0"/>
              <a:t>‹#›</a:t>
            </a:fld>
            <a:endParaRPr lang="en-US"/>
          </a:p>
        </p:txBody>
      </p:sp>
    </p:spTree>
    <p:extLst>
      <p:ext uri="{BB962C8B-B14F-4D97-AF65-F5344CB8AC3E}">
        <p14:creationId xmlns:p14="http://schemas.microsoft.com/office/powerpoint/2010/main" val="175193673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DFA21-9356-0444-96F5-3C634E315EF4}" type="datetimeFigureOut">
              <a:rPr lang="en-US" smtClean="0"/>
              <a:t>2/2/2022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F8555-07ED-FB43-A402-1ADD18E6678B}" type="slidenum">
              <a:rPr lang="en-US" smtClean="0"/>
              <a:t>‹#›</a:t>
            </a:fld>
            <a:endParaRPr lang="en-US"/>
          </a:p>
        </p:txBody>
      </p:sp>
    </p:spTree>
    <p:extLst>
      <p:ext uri="{BB962C8B-B14F-4D97-AF65-F5344CB8AC3E}">
        <p14:creationId xmlns:p14="http://schemas.microsoft.com/office/powerpoint/2010/main" val="349938814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rgbClr val="0C9A9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rme libre : forme 20">
            <a:extLst>
              <a:ext uri="{FF2B5EF4-FFF2-40B4-BE49-F238E27FC236}">
                <a16:creationId xmlns:a16="http://schemas.microsoft.com/office/drawing/2014/main" id="{9537B11C-CAFA-4C28-AFDA-17E937328E35}"/>
              </a:ext>
            </a:extLst>
          </p:cNvPr>
          <p:cNvSpPr/>
          <p:nvPr/>
        </p:nvSpPr>
        <p:spPr>
          <a:xfrm>
            <a:off x="6324617" y="2508430"/>
            <a:ext cx="5055507" cy="4099730"/>
          </a:xfrm>
          <a:custGeom>
            <a:avLst/>
            <a:gdLst>
              <a:gd name="connsiteX0" fmla="*/ 3495591 w 3766774"/>
              <a:gd name="connsiteY0" fmla="*/ 0 h 3028735"/>
              <a:gd name="connsiteX1" fmla="*/ 2757553 w 3766774"/>
              <a:gd name="connsiteY1" fmla="*/ 2757551 h 3028735"/>
              <a:gd name="connsiteX2" fmla="*/ 0 w 3766774"/>
              <a:gd name="connsiteY2" fmla="*/ 2019516 h 3028735"/>
            </a:gdLst>
            <a:ahLst/>
            <a:cxnLst>
              <a:cxn ang="0">
                <a:pos x="connsiteX0" y="connsiteY0"/>
              </a:cxn>
              <a:cxn ang="0">
                <a:pos x="connsiteX1" y="connsiteY1"/>
              </a:cxn>
              <a:cxn ang="0">
                <a:pos x="connsiteX2" y="connsiteY2"/>
              </a:cxn>
            </a:cxnLst>
            <a:rect l="l" t="t" r="r" b="b"/>
            <a:pathLst>
              <a:path w="3766774" h="3028735">
                <a:moveTo>
                  <a:pt x="3495591" y="0"/>
                </a:moveTo>
                <a:cubicBezTo>
                  <a:pt x="4053270" y="965856"/>
                  <a:pt x="3723409" y="2199872"/>
                  <a:pt x="2757553" y="2757551"/>
                </a:cubicBezTo>
                <a:cubicBezTo>
                  <a:pt x="1791699" y="3315232"/>
                  <a:pt x="557682" y="2985369"/>
                  <a:pt x="0" y="2019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 name="Forme libre : forme 20">
            <a:extLst>
              <a:ext uri="{FF2B5EF4-FFF2-40B4-BE49-F238E27FC236}">
                <a16:creationId xmlns:a16="http://schemas.microsoft.com/office/drawing/2014/main" id="{7B7A0DF6-6814-42BC-918B-F70F8DD57DB9}"/>
              </a:ext>
            </a:extLst>
          </p:cNvPr>
          <p:cNvSpPr/>
          <p:nvPr/>
        </p:nvSpPr>
        <p:spPr>
          <a:xfrm rot="10800000">
            <a:off x="6730555" y="-213789"/>
            <a:ext cx="5055507" cy="4099730"/>
          </a:xfrm>
          <a:custGeom>
            <a:avLst/>
            <a:gdLst>
              <a:gd name="connsiteX0" fmla="*/ 3495591 w 3766774"/>
              <a:gd name="connsiteY0" fmla="*/ 0 h 3028735"/>
              <a:gd name="connsiteX1" fmla="*/ 2757553 w 3766774"/>
              <a:gd name="connsiteY1" fmla="*/ 2757551 h 3028735"/>
              <a:gd name="connsiteX2" fmla="*/ 0 w 3766774"/>
              <a:gd name="connsiteY2" fmla="*/ 2019516 h 3028735"/>
            </a:gdLst>
            <a:ahLst/>
            <a:cxnLst>
              <a:cxn ang="0">
                <a:pos x="connsiteX0" y="connsiteY0"/>
              </a:cxn>
              <a:cxn ang="0">
                <a:pos x="connsiteX1" y="connsiteY1"/>
              </a:cxn>
              <a:cxn ang="0">
                <a:pos x="connsiteX2" y="connsiteY2"/>
              </a:cxn>
            </a:cxnLst>
            <a:rect l="l" t="t" r="r" b="b"/>
            <a:pathLst>
              <a:path w="3766774" h="3028735">
                <a:moveTo>
                  <a:pt x="3495591" y="0"/>
                </a:moveTo>
                <a:cubicBezTo>
                  <a:pt x="4053270" y="965856"/>
                  <a:pt x="3723409" y="2199872"/>
                  <a:pt x="2757553" y="2757551"/>
                </a:cubicBezTo>
                <a:cubicBezTo>
                  <a:pt x="1791699" y="3315232"/>
                  <a:pt x="557682" y="2985369"/>
                  <a:pt x="0" y="2019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 name="TextBox 1">
            <a:extLst>
              <a:ext uri="{FF2B5EF4-FFF2-40B4-BE49-F238E27FC236}">
                <a16:creationId xmlns:a16="http://schemas.microsoft.com/office/drawing/2014/main" id="{24B0EEEB-2855-4555-B6E7-D8B12D7A98CC}"/>
              </a:ext>
            </a:extLst>
          </p:cNvPr>
          <p:cNvSpPr txBox="1"/>
          <p:nvPr/>
        </p:nvSpPr>
        <p:spPr>
          <a:xfrm>
            <a:off x="445789" y="4772084"/>
            <a:ext cx="5421594" cy="584775"/>
          </a:xfrm>
          <a:prstGeom prst="rect">
            <a:avLst/>
          </a:prstGeom>
          <a:noFill/>
        </p:spPr>
        <p:txBody>
          <a:bodyPr wrap="square" rtlCol="0">
            <a:spAutoFit/>
          </a:bodyPr>
          <a:lstStyle/>
          <a:p>
            <a:r>
              <a:rPr lang="en-GB" sz="3200" dirty="0">
                <a:solidFill>
                  <a:schemeClr val="bg1"/>
                </a:solidFill>
                <a:latin typeface="+mj-lt"/>
              </a:rPr>
              <a:t>2022 Content Marketing Plan</a:t>
            </a:r>
          </a:p>
        </p:txBody>
      </p:sp>
      <p:sp>
        <p:nvSpPr>
          <p:cNvPr id="17" name="Forme libre : forme 6">
            <a:extLst>
              <a:ext uri="{FF2B5EF4-FFF2-40B4-BE49-F238E27FC236}">
                <a16:creationId xmlns:a16="http://schemas.microsoft.com/office/drawing/2014/main" id="{995116E2-B0A7-46AB-8C8E-F8553B20DD61}"/>
              </a:ext>
            </a:extLst>
          </p:cNvPr>
          <p:cNvSpPr/>
          <p:nvPr/>
        </p:nvSpPr>
        <p:spPr>
          <a:xfrm>
            <a:off x="445789" y="3646923"/>
            <a:ext cx="5421594" cy="911372"/>
          </a:xfrm>
          <a:custGeom>
            <a:avLst/>
            <a:gdLst>
              <a:gd name="connsiteX0" fmla="*/ 4096472 w 6761080"/>
              <a:gd name="connsiteY0" fmla="*/ 881490 h 1136540"/>
              <a:gd name="connsiteX1" fmla="*/ 4096472 w 6761080"/>
              <a:gd name="connsiteY1" fmla="*/ 883726 h 1136540"/>
              <a:gd name="connsiteX2" fmla="*/ 4095924 w 6761080"/>
              <a:gd name="connsiteY2" fmla="*/ 883726 h 1136540"/>
              <a:gd name="connsiteX3" fmla="*/ 2029219 w 6761080"/>
              <a:gd name="connsiteY3" fmla="*/ 483253 h 1136540"/>
              <a:gd name="connsiteX4" fmla="*/ 1839049 w 6761080"/>
              <a:gd name="connsiteY4" fmla="*/ 684608 h 1136540"/>
              <a:gd name="connsiteX5" fmla="*/ 1843524 w 6761080"/>
              <a:gd name="connsiteY5" fmla="*/ 731593 h 1136540"/>
              <a:gd name="connsiteX6" fmla="*/ 2163457 w 6761080"/>
              <a:gd name="connsiteY6" fmla="*/ 543661 h 1136540"/>
              <a:gd name="connsiteX7" fmla="*/ 2029219 w 6761080"/>
              <a:gd name="connsiteY7" fmla="*/ 483253 h 1136540"/>
              <a:gd name="connsiteX8" fmla="*/ 1214847 w 6761080"/>
              <a:gd name="connsiteY8" fmla="*/ 483253 h 1136540"/>
              <a:gd name="connsiteX9" fmla="*/ 1024678 w 6761080"/>
              <a:gd name="connsiteY9" fmla="*/ 684608 h 1136540"/>
              <a:gd name="connsiteX10" fmla="*/ 1026916 w 6761080"/>
              <a:gd name="connsiteY10" fmla="*/ 731593 h 1136540"/>
              <a:gd name="connsiteX11" fmla="*/ 1349085 w 6761080"/>
              <a:gd name="connsiteY11" fmla="*/ 543661 h 1136540"/>
              <a:gd name="connsiteX12" fmla="*/ 1214847 w 6761080"/>
              <a:gd name="connsiteY12" fmla="*/ 483253 h 1136540"/>
              <a:gd name="connsiteX13" fmla="*/ 5537285 w 6761080"/>
              <a:gd name="connsiteY13" fmla="*/ 337831 h 1136540"/>
              <a:gd name="connsiteX14" fmla="*/ 6136878 w 6761080"/>
              <a:gd name="connsiteY14" fmla="*/ 337831 h 1136540"/>
              <a:gd name="connsiteX15" fmla="*/ 6136878 w 6761080"/>
              <a:gd name="connsiteY15" fmla="*/ 366914 h 1136540"/>
              <a:gd name="connsiteX16" fmla="*/ 6134641 w 6761080"/>
              <a:gd name="connsiteY16" fmla="*/ 366914 h 1136540"/>
              <a:gd name="connsiteX17" fmla="*/ 5850505 w 6761080"/>
              <a:gd name="connsiteY17" fmla="*/ 366914 h 1136540"/>
              <a:gd name="connsiteX18" fmla="*/ 5850505 w 6761080"/>
              <a:gd name="connsiteY18" fmla="*/ 1120880 h 1136540"/>
              <a:gd name="connsiteX19" fmla="*/ 5821421 w 6761080"/>
              <a:gd name="connsiteY19" fmla="*/ 1120880 h 1136540"/>
              <a:gd name="connsiteX20" fmla="*/ 5821421 w 6761080"/>
              <a:gd name="connsiteY20" fmla="*/ 366914 h 1136540"/>
              <a:gd name="connsiteX21" fmla="*/ 5537285 w 6761080"/>
              <a:gd name="connsiteY21" fmla="*/ 366914 h 1136540"/>
              <a:gd name="connsiteX22" fmla="*/ 4277692 w 6761080"/>
              <a:gd name="connsiteY22" fmla="*/ 337831 h 1136540"/>
              <a:gd name="connsiteX23" fmla="*/ 4306777 w 6761080"/>
              <a:gd name="connsiteY23" fmla="*/ 337831 h 1136540"/>
              <a:gd name="connsiteX24" fmla="*/ 4306777 w 6761080"/>
              <a:gd name="connsiteY24" fmla="*/ 789762 h 1136540"/>
              <a:gd name="connsiteX25" fmla="*/ 4436540 w 6761080"/>
              <a:gd name="connsiteY25" fmla="*/ 664474 h 1136540"/>
              <a:gd name="connsiteX26" fmla="*/ 4760946 w 6761080"/>
              <a:gd name="connsiteY26" fmla="*/ 337831 h 1136540"/>
              <a:gd name="connsiteX27" fmla="*/ 4803455 w 6761080"/>
              <a:gd name="connsiteY27" fmla="*/ 337831 h 1136540"/>
              <a:gd name="connsiteX28" fmla="*/ 4454439 w 6761080"/>
              <a:gd name="connsiteY28" fmla="*/ 689084 h 1136540"/>
              <a:gd name="connsiteX29" fmla="*/ 4830300 w 6761080"/>
              <a:gd name="connsiteY29" fmla="*/ 1120880 h 1136540"/>
              <a:gd name="connsiteX30" fmla="*/ 4792267 w 6761080"/>
              <a:gd name="connsiteY30" fmla="*/ 1120880 h 1136540"/>
              <a:gd name="connsiteX31" fmla="*/ 4432066 w 6761080"/>
              <a:gd name="connsiteY31" fmla="*/ 709220 h 1136540"/>
              <a:gd name="connsiteX32" fmla="*/ 4306777 w 6761080"/>
              <a:gd name="connsiteY32" fmla="*/ 825559 h 1136540"/>
              <a:gd name="connsiteX33" fmla="*/ 4306777 w 6761080"/>
              <a:gd name="connsiteY33" fmla="*/ 1120880 h 1136540"/>
              <a:gd name="connsiteX34" fmla="*/ 4277692 w 6761080"/>
              <a:gd name="connsiteY34" fmla="*/ 1120880 h 1136540"/>
              <a:gd name="connsiteX35" fmla="*/ 3297760 w 6761080"/>
              <a:gd name="connsiteY35" fmla="*/ 337831 h 1136540"/>
              <a:gd name="connsiteX36" fmla="*/ 3326846 w 6761080"/>
              <a:gd name="connsiteY36" fmla="*/ 337831 h 1136540"/>
              <a:gd name="connsiteX37" fmla="*/ 3326846 w 6761080"/>
              <a:gd name="connsiteY37" fmla="*/ 1120880 h 1136540"/>
              <a:gd name="connsiteX38" fmla="*/ 3297760 w 6761080"/>
              <a:gd name="connsiteY38" fmla="*/ 1120880 h 1136540"/>
              <a:gd name="connsiteX39" fmla="*/ 2543794 w 6761080"/>
              <a:gd name="connsiteY39" fmla="*/ 337831 h 1136540"/>
              <a:gd name="connsiteX40" fmla="*/ 3143387 w 6761080"/>
              <a:gd name="connsiteY40" fmla="*/ 337831 h 1136540"/>
              <a:gd name="connsiteX41" fmla="*/ 3143387 w 6761080"/>
              <a:gd name="connsiteY41" fmla="*/ 366914 h 1136540"/>
              <a:gd name="connsiteX42" fmla="*/ 3141148 w 6761080"/>
              <a:gd name="connsiteY42" fmla="*/ 366914 h 1136540"/>
              <a:gd name="connsiteX43" fmla="*/ 2857014 w 6761080"/>
              <a:gd name="connsiteY43" fmla="*/ 366914 h 1136540"/>
              <a:gd name="connsiteX44" fmla="*/ 2857014 w 6761080"/>
              <a:gd name="connsiteY44" fmla="*/ 1120880 h 1136540"/>
              <a:gd name="connsiteX45" fmla="*/ 2827930 w 6761080"/>
              <a:gd name="connsiteY45" fmla="*/ 1120880 h 1136540"/>
              <a:gd name="connsiteX46" fmla="*/ 2827930 w 6761080"/>
              <a:gd name="connsiteY46" fmla="*/ 366914 h 1136540"/>
              <a:gd name="connsiteX47" fmla="*/ 2543794 w 6761080"/>
              <a:gd name="connsiteY47" fmla="*/ 366914 h 1136540"/>
              <a:gd name="connsiteX48" fmla="*/ 4977964 w 6761080"/>
              <a:gd name="connsiteY48" fmla="*/ 335593 h 1136540"/>
              <a:gd name="connsiteX49" fmla="*/ 5454506 w 6761080"/>
              <a:gd name="connsiteY49" fmla="*/ 335593 h 1136540"/>
              <a:gd name="connsiteX50" fmla="*/ 5454506 w 6761080"/>
              <a:gd name="connsiteY50" fmla="*/ 364677 h 1136540"/>
              <a:gd name="connsiteX51" fmla="*/ 5007049 w 6761080"/>
              <a:gd name="connsiteY51" fmla="*/ 364677 h 1136540"/>
              <a:gd name="connsiteX52" fmla="*/ 5007049 w 6761080"/>
              <a:gd name="connsiteY52" fmla="*/ 700272 h 1136540"/>
              <a:gd name="connsiteX53" fmla="*/ 5398573 w 6761080"/>
              <a:gd name="connsiteY53" fmla="*/ 700272 h 1136540"/>
              <a:gd name="connsiteX54" fmla="*/ 5398573 w 6761080"/>
              <a:gd name="connsiteY54" fmla="*/ 731594 h 1136540"/>
              <a:gd name="connsiteX55" fmla="*/ 5007049 w 6761080"/>
              <a:gd name="connsiteY55" fmla="*/ 731594 h 1136540"/>
              <a:gd name="connsiteX56" fmla="*/ 5007049 w 6761080"/>
              <a:gd name="connsiteY56" fmla="*/ 1089559 h 1136540"/>
              <a:gd name="connsiteX57" fmla="*/ 5454506 w 6761080"/>
              <a:gd name="connsiteY57" fmla="*/ 1089559 h 1136540"/>
              <a:gd name="connsiteX58" fmla="*/ 5454506 w 6761080"/>
              <a:gd name="connsiteY58" fmla="*/ 1118642 h 1136540"/>
              <a:gd name="connsiteX59" fmla="*/ 4977964 w 6761080"/>
              <a:gd name="connsiteY59" fmla="*/ 1118642 h 1136540"/>
              <a:gd name="connsiteX60" fmla="*/ 3819047 w 6761080"/>
              <a:gd name="connsiteY60" fmla="*/ 328879 h 1136540"/>
              <a:gd name="connsiteX61" fmla="*/ 4013691 w 6761080"/>
              <a:gd name="connsiteY61" fmla="*/ 393761 h 1136540"/>
              <a:gd name="connsiteX62" fmla="*/ 4096472 w 6761080"/>
              <a:gd name="connsiteY62" fmla="*/ 579456 h 1136540"/>
              <a:gd name="connsiteX63" fmla="*/ 4067387 w 6761080"/>
              <a:gd name="connsiteY63" fmla="*/ 579456 h 1136540"/>
              <a:gd name="connsiteX64" fmla="*/ 3991318 w 6761080"/>
              <a:gd name="connsiteY64" fmla="*/ 416134 h 1136540"/>
              <a:gd name="connsiteX65" fmla="*/ 3816810 w 6761080"/>
              <a:gd name="connsiteY65" fmla="*/ 360201 h 1136540"/>
              <a:gd name="connsiteX66" fmla="*/ 3633353 w 6761080"/>
              <a:gd name="connsiteY66" fmla="*/ 445218 h 1136540"/>
              <a:gd name="connsiteX67" fmla="*/ 3563998 w 6761080"/>
              <a:gd name="connsiteY67" fmla="*/ 675659 h 1136540"/>
              <a:gd name="connsiteX68" fmla="*/ 3563998 w 6761080"/>
              <a:gd name="connsiteY68" fmla="*/ 789760 h 1136540"/>
              <a:gd name="connsiteX69" fmla="*/ 3595318 w 6761080"/>
              <a:gd name="connsiteY69" fmla="*/ 953083 h 1136540"/>
              <a:gd name="connsiteX70" fmla="*/ 3684809 w 6761080"/>
              <a:gd name="connsiteY70" fmla="*/ 1064947 h 1136540"/>
              <a:gd name="connsiteX71" fmla="*/ 3819047 w 6761080"/>
              <a:gd name="connsiteY71" fmla="*/ 1105218 h 1136540"/>
              <a:gd name="connsiteX72" fmla="*/ 3993557 w 6761080"/>
              <a:gd name="connsiteY72" fmla="*/ 1049285 h 1136540"/>
              <a:gd name="connsiteX73" fmla="*/ 4067387 w 6761080"/>
              <a:gd name="connsiteY73" fmla="*/ 883726 h 1136540"/>
              <a:gd name="connsiteX74" fmla="*/ 4095924 w 6761080"/>
              <a:gd name="connsiteY74" fmla="*/ 883726 h 1136540"/>
              <a:gd name="connsiteX75" fmla="*/ 4070184 w 6761080"/>
              <a:gd name="connsiteY75" fmla="*/ 988599 h 1136540"/>
              <a:gd name="connsiteX76" fmla="*/ 4013691 w 6761080"/>
              <a:gd name="connsiteY76" fmla="*/ 1067183 h 1136540"/>
              <a:gd name="connsiteX77" fmla="*/ 3819047 w 6761080"/>
              <a:gd name="connsiteY77" fmla="*/ 1132066 h 1136540"/>
              <a:gd name="connsiteX78" fmla="*/ 3671388 w 6761080"/>
              <a:gd name="connsiteY78" fmla="*/ 1089556 h 1136540"/>
              <a:gd name="connsiteX79" fmla="*/ 3570709 w 6761080"/>
              <a:gd name="connsiteY79" fmla="*/ 968743 h 1136540"/>
              <a:gd name="connsiteX80" fmla="*/ 3534912 w 6761080"/>
              <a:gd name="connsiteY80" fmla="*/ 791998 h 1136540"/>
              <a:gd name="connsiteX81" fmla="*/ 3534912 w 6761080"/>
              <a:gd name="connsiteY81" fmla="*/ 671185 h 1136540"/>
              <a:gd name="connsiteX82" fmla="*/ 3570709 w 6761080"/>
              <a:gd name="connsiteY82" fmla="*/ 492202 h 1136540"/>
              <a:gd name="connsiteX83" fmla="*/ 3671388 w 6761080"/>
              <a:gd name="connsiteY83" fmla="*/ 371388 h 1136540"/>
              <a:gd name="connsiteX84" fmla="*/ 3819047 w 6761080"/>
              <a:gd name="connsiteY84" fmla="*/ 328879 h 1136540"/>
              <a:gd name="connsiteX85" fmla="*/ 6492605 w 6761080"/>
              <a:gd name="connsiteY85" fmla="*/ 326644 h 1136540"/>
              <a:gd name="connsiteX86" fmla="*/ 6626843 w 6761080"/>
              <a:gd name="connsiteY86" fmla="*/ 355727 h 1136540"/>
              <a:gd name="connsiteX87" fmla="*/ 6718569 w 6761080"/>
              <a:gd name="connsiteY87" fmla="*/ 438508 h 1136540"/>
              <a:gd name="connsiteX88" fmla="*/ 6752131 w 6761080"/>
              <a:gd name="connsiteY88" fmla="*/ 557083 h 1136540"/>
              <a:gd name="connsiteX89" fmla="*/ 6723047 w 6761080"/>
              <a:gd name="connsiteY89" fmla="*/ 557083 h 1136540"/>
              <a:gd name="connsiteX90" fmla="*/ 6658165 w 6761080"/>
              <a:gd name="connsiteY90" fmla="*/ 411660 h 1136540"/>
              <a:gd name="connsiteX91" fmla="*/ 6490369 w 6761080"/>
              <a:gd name="connsiteY91" fmla="*/ 353491 h 1136540"/>
              <a:gd name="connsiteX92" fmla="*/ 6322571 w 6761080"/>
              <a:gd name="connsiteY92" fmla="*/ 400473 h 1136540"/>
              <a:gd name="connsiteX93" fmla="*/ 6259928 w 6761080"/>
              <a:gd name="connsiteY93" fmla="*/ 516814 h 1136540"/>
              <a:gd name="connsiteX94" fmla="*/ 6315859 w 6761080"/>
              <a:gd name="connsiteY94" fmla="*/ 630914 h 1136540"/>
              <a:gd name="connsiteX95" fmla="*/ 6499319 w 6761080"/>
              <a:gd name="connsiteY95" fmla="*/ 706982 h 1136540"/>
              <a:gd name="connsiteX96" fmla="*/ 6685012 w 6761080"/>
              <a:gd name="connsiteY96" fmla="*/ 783050 h 1136540"/>
              <a:gd name="connsiteX97" fmla="*/ 6761080 w 6761080"/>
              <a:gd name="connsiteY97" fmla="*/ 930711 h 1136540"/>
              <a:gd name="connsiteX98" fmla="*/ 6727521 w 6761080"/>
              <a:gd name="connsiteY98" fmla="*/ 1035864 h 1136540"/>
              <a:gd name="connsiteX99" fmla="*/ 6633555 w 6761080"/>
              <a:gd name="connsiteY99" fmla="*/ 1105219 h 1136540"/>
              <a:gd name="connsiteX100" fmla="*/ 6494841 w 6761080"/>
              <a:gd name="connsiteY100" fmla="*/ 1129830 h 1136540"/>
              <a:gd name="connsiteX101" fmla="*/ 6342708 w 6761080"/>
              <a:gd name="connsiteY101" fmla="*/ 1100744 h 1136540"/>
              <a:gd name="connsiteX102" fmla="*/ 6239793 w 6761080"/>
              <a:gd name="connsiteY102" fmla="*/ 1020201 h 1136540"/>
              <a:gd name="connsiteX103" fmla="*/ 6206233 w 6761080"/>
              <a:gd name="connsiteY103" fmla="*/ 897150 h 1136540"/>
              <a:gd name="connsiteX104" fmla="*/ 6235319 w 6761080"/>
              <a:gd name="connsiteY104" fmla="*/ 897150 h 1136540"/>
              <a:gd name="connsiteX105" fmla="*/ 6306911 w 6761080"/>
              <a:gd name="connsiteY105" fmla="*/ 1047049 h 1136540"/>
              <a:gd name="connsiteX106" fmla="*/ 6494841 w 6761080"/>
              <a:gd name="connsiteY106" fmla="*/ 1100744 h 1136540"/>
              <a:gd name="connsiteX107" fmla="*/ 6664877 w 6761080"/>
              <a:gd name="connsiteY107" fmla="*/ 1053760 h 1136540"/>
              <a:gd name="connsiteX108" fmla="*/ 6731997 w 6761080"/>
              <a:gd name="connsiteY108" fmla="*/ 932949 h 1136540"/>
              <a:gd name="connsiteX109" fmla="*/ 6709623 w 6761080"/>
              <a:gd name="connsiteY109" fmla="*/ 847932 h 1136540"/>
              <a:gd name="connsiteX110" fmla="*/ 6635791 w 6761080"/>
              <a:gd name="connsiteY110" fmla="*/ 787525 h 1136540"/>
              <a:gd name="connsiteX111" fmla="*/ 6483657 w 6761080"/>
              <a:gd name="connsiteY111" fmla="*/ 733830 h 1136540"/>
              <a:gd name="connsiteX112" fmla="*/ 6331521 w 6761080"/>
              <a:gd name="connsiteY112" fmla="*/ 677897 h 1136540"/>
              <a:gd name="connsiteX113" fmla="*/ 6257691 w 6761080"/>
              <a:gd name="connsiteY113" fmla="*/ 610778 h 1136540"/>
              <a:gd name="connsiteX114" fmla="*/ 6233079 w 6761080"/>
              <a:gd name="connsiteY114" fmla="*/ 519051 h 1136540"/>
              <a:gd name="connsiteX115" fmla="*/ 6304673 w 6761080"/>
              <a:gd name="connsiteY115" fmla="*/ 380339 h 1136540"/>
              <a:gd name="connsiteX116" fmla="*/ 6492605 w 6761080"/>
              <a:gd name="connsiteY116" fmla="*/ 326644 h 1136540"/>
              <a:gd name="connsiteX117" fmla="*/ 2042643 w 6761080"/>
              <a:gd name="connsiteY117" fmla="*/ 295321 h 1136540"/>
              <a:gd name="connsiteX118" fmla="*/ 2398370 w 6761080"/>
              <a:gd name="connsiteY118" fmla="*/ 597356 h 1136540"/>
              <a:gd name="connsiteX119" fmla="*/ 1917356 w 6761080"/>
              <a:gd name="connsiteY119" fmla="*/ 881490 h 1136540"/>
              <a:gd name="connsiteX120" fmla="*/ 2087389 w 6761080"/>
              <a:gd name="connsiteY120" fmla="*/ 941898 h 1136540"/>
              <a:gd name="connsiteX121" fmla="*/ 2367049 w 6761080"/>
              <a:gd name="connsiteY121" fmla="*/ 821085 h 1136540"/>
              <a:gd name="connsiteX122" fmla="*/ 2324542 w 6761080"/>
              <a:gd name="connsiteY122" fmla="*/ 1055998 h 1136540"/>
              <a:gd name="connsiteX123" fmla="*/ 2049354 w 6761080"/>
              <a:gd name="connsiteY123" fmla="*/ 1136540 h 1136540"/>
              <a:gd name="connsiteX124" fmla="*/ 1635457 w 6761080"/>
              <a:gd name="connsiteY124" fmla="*/ 720405 h 1136540"/>
              <a:gd name="connsiteX125" fmla="*/ 2042643 w 6761080"/>
              <a:gd name="connsiteY125" fmla="*/ 295321 h 1136540"/>
              <a:gd name="connsiteX126" fmla="*/ 1230508 w 6761080"/>
              <a:gd name="connsiteY126" fmla="*/ 295321 h 1136540"/>
              <a:gd name="connsiteX127" fmla="*/ 1586237 w 6761080"/>
              <a:gd name="connsiteY127" fmla="*/ 597356 h 1136540"/>
              <a:gd name="connsiteX128" fmla="*/ 1102983 w 6761080"/>
              <a:gd name="connsiteY128" fmla="*/ 881490 h 1136540"/>
              <a:gd name="connsiteX129" fmla="*/ 1273016 w 6761080"/>
              <a:gd name="connsiteY129" fmla="*/ 941898 h 1136540"/>
              <a:gd name="connsiteX130" fmla="*/ 1552677 w 6761080"/>
              <a:gd name="connsiteY130" fmla="*/ 821085 h 1136540"/>
              <a:gd name="connsiteX131" fmla="*/ 1510169 w 6761080"/>
              <a:gd name="connsiteY131" fmla="*/ 1055998 h 1136540"/>
              <a:gd name="connsiteX132" fmla="*/ 1237220 w 6761080"/>
              <a:gd name="connsiteY132" fmla="*/ 1136540 h 1136540"/>
              <a:gd name="connsiteX133" fmla="*/ 823321 w 6761080"/>
              <a:gd name="connsiteY133" fmla="*/ 720405 h 1136540"/>
              <a:gd name="connsiteX134" fmla="*/ 1230508 w 6761080"/>
              <a:gd name="connsiteY134" fmla="*/ 295321 h 1136540"/>
              <a:gd name="connsiteX135" fmla="*/ 519051 w 6761080"/>
              <a:gd name="connsiteY135" fmla="*/ 0 h 1136540"/>
              <a:gd name="connsiteX136" fmla="*/ 838983 w 6761080"/>
              <a:gd name="connsiteY136" fmla="*/ 93966 h 1136540"/>
              <a:gd name="connsiteX137" fmla="*/ 792000 w 6761080"/>
              <a:gd name="connsiteY137" fmla="*/ 288611 h 1136540"/>
              <a:gd name="connsiteX138" fmla="*/ 532475 w 6761080"/>
              <a:gd name="connsiteY138" fmla="*/ 199119 h 1136540"/>
              <a:gd name="connsiteX139" fmla="*/ 375864 w 6761080"/>
              <a:gd name="connsiteY139" fmla="*/ 306509 h 1136540"/>
              <a:gd name="connsiteX140" fmla="*/ 532475 w 6761080"/>
              <a:gd name="connsiteY140" fmla="*/ 476542 h 1136540"/>
              <a:gd name="connsiteX141" fmla="*/ 749492 w 6761080"/>
              <a:gd name="connsiteY141" fmla="*/ 798712 h 1136540"/>
              <a:gd name="connsiteX142" fmla="*/ 349017 w 6761080"/>
              <a:gd name="connsiteY142" fmla="*/ 1136540 h 1136540"/>
              <a:gd name="connsiteX143" fmla="*/ 0 w 6761080"/>
              <a:gd name="connsiteY143" fmla="*/ 1029151 h 1136540"/>
              <a:gd name="connsiteX144" fmla="*/ 46985 w 6761080"/>
              <a:gd name="connsiteY144" fmla="*/ 823320 h 1136540"/>
              <a:gd name="connsiteX145" fmla="*/ 331118 w 6761080"/>
              <a:gd name="connsiteY145" fmla="*/ 937422 h 1136540"/>
              <a:gd name="connsiteX146" fmla="*/ 514576 w 6761080"/>
              <a:gd name="connsiteY146" fmla="*/ 809897 h 1136540"/>
              <a:gd name="connsiteX147" fmla="*/ 357966 w 6761080"/>
              <a:gd name="connsiteY147" fmla="*/ 628678 h 1136540"/>
              <a:gd name="connsiteX148" fmla="*/ 147661 w 6761080"/>
              <a:gd name="connsiteY148" fmla="*/ 313219 h 1136540"/>
              <a:gd name="connsiteX149" fmla="*/ 519051 w 6761080"/>
              <a:gd name="connsiteY149" fmla="*/ 0 h 11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761080" h="1136540">
                <a:moveTo>
                  <a:pt x="4096472" y="881490"/>
                </a:moveTo>
                <a:lnTo>
                  <a:pt x="4096472" y="883726"/>
                </a:lnTo>
                <a:lnTo>
                  <a:pt x="4095924" y="883726"/>
                </a:lnTo>
                <a:close/>
                <a:moveTo>
                  <a:pt x="2029219" y="483253"/>
                </a:moveTo>
                <a:cubicBezTo>
                  <a:pt x="1948677" y="483253"/>
                  <a:pt x="1839049" y="545898"/>
                  <a:pt x="1839049" y="684608"/>
                </a:cubicBezTo>
                <a:cubicBezTo>
                  <a:pt x="1839049" y="698032"/>
                  <a:pt x="1839049" y="713694"/>
                  <a:pt x="1843524" y="731593"/>
                </a:cubicBezTo>
                <a:lnTo>
                  <a:pt x="2163457" y="543661"/>
                </a:lnTo>
                <a:cubicBezTo>
                  <a:pt x="2136609" y="503391"/>
                  <a:pt x="2089625" y="483253"/>
                  <a:pt x="2029219" y="483253"/>
                </a:cubicBezTo>
                <a:close/>
                <a:moveTo>
                  <a:pt x="1214847" y="483253"/>
                </a:moveTo>
                <a:cubicBezTo>
                  <a:pt x="1134306" y="483253"/>
                  <a:pt x="1024678" y="545898"/>
                  <a:pt x="1024678" y="684608"/>
                </a:cubicBezTo>
                <a:cubicBezTo>
                  <a:pt x="1024678" y="698032"/>
                  <a:pt x="1024678" y="713694"/>
                  <a:pt x="1026916" y="731593"/>
                </a:cubicBezTo>
                <a:lnTo>
                  <a:pt x="1349085" y="543661"/>
                </a:lnTo>
                <a:cubicBezTo>
                  <a:pt x="1322238" y="503391"/>
                  <a:pt x="1275253" y="483253"/>
                  <a:pt x="1214847" y="483253"/>
                </a:cubicBezTo>
                <a:close/>
                <a:moveTo>
                  <a:pt x="5537285" y="337831"/>
                </a:moveTo>
                <a:lnTo>
                  <a:pt x="6136878" y="337831"/>
                </a:lnTo>
                <a:lnTo>
                  <a:pt x="6136878" y="366914"/>
                </a:lnTo>
                <a:lnTo>
                  <a:pt x="6134641" y="366914"/>
                </a:lnTo>
                <a:lnTo>
                  <a:pt x="5850505" y="366914"/>
                </a:lnTo>
                <a:lnTo>
                  <a:pt x="5850505" y="1120880"/>
                </a:lnTo>
                <a:lnTo>
                  <a:pt x="5821421" y="1120880"/>
                </a:lnTo>
                <a:lnTo>
                  <a:pt x="5821421" y="366914"/>
                </a:lnTo>
                <a:lnTo>
                  <a:pt x="5537285" y="366914"/>
                </a:lnTo>
                <a:close/>
                <a:moveTo>
                  <a:pt x="4277692" y="337831"/>
                </a:moveTo>
                <a:lnTo>
                  <a:pt x="4306777" y="337831"/>
                </a:lnTo>
                <a:lnTo>
                  <a:pt x="4306777" y="789762"/>
                </a:lnTo>
                <a:lnTo>
                  <a:pt x="4436540" y="664474"/>
                </a:lnTo>
                <a:lnTo>
                  <a:pt x="4760946" y="337831"/>
                </a:lnTo>
                <a:lnTo>
                  <a:pt x="4803455" y="337831"/>
                </a:lnTo>
                <a:lnTo>
                  <a:pt x="4454439" y="689084"/>
                </a:lnTo>
                <a:lnTo>
                  <a:pt x="4830300" y="1120880"/>
                </a:lnTo>
                <a:lnTo>
                  <a:pt x="4792267" y="1120880"/>
                </a:lnTo>
                <a:lnTo>
                  <a:pt x="4432066" y="709220"/>
                </a:lnTo>
                <a:lnTo>
                  <a:pt x="4306777" y="825559"/>
                </a:lnTo>
                <a:lnTo>
                  <a:pt x="4306777" y="1120880"/>
                </a:lnTo>
                <a:lnTo>
                  <a:pt x="4277692" y="1120880"/>
                </a:lnTo>
                <a:close/>
                <a:moveTo>
                  <a:pt x="3297760" y="337831"/>
                </a:moveTo>
                <a:lnTo>
                  <a:pt x="3326846" y="337831"/>
                </a:lnTo>
                <a:lnTo>
                  <a:pt x="3326846" y="1120880"/>
                </a:lnTo>
                <a:lnTo>
                  <a:pt x="3297760" y="1120880"/>
                </a:lnTo>
                <a:close/>
                <a:moveTo>
                  <a:pt x="2543794" y="337831"/>
                </a:moveTo>
                <a:lnTo>
                  <a:pt x="3143387" y="337831"/>
                </a:lnTo>
                <a:lnTo>
                  <a:pt x="3143387" y="366914"/>
                </a:lnTo>
                <a:lnTo>
                  <a:pt x="3141148" y="366914"/>
                </a:lnTo>
                <a:lnTo>
                  <a:pt x="2857014" y="366914"/>
                </a:lnTo>
                <a:lnTo>
                  <a:pt x="2857014" y="1120880"/>
                </a:lnTo>
                <a:lnTo>
                  <a:pt x="2827930" y="1120880"/>
                </a:lnTo>
                <a:lnTo>
                  <a:pt x="2827930" y="366914"/>
                </a:lnTo>
                <a:lnTo>
                  <a:pt x="2543794" y="366914"/>
                </a:lnTo>
                <a:close/>
                <a:moveTo>
                  <a:pt x="4977964" y="335593"/>
                </a:moveTo>
                <a:lnTo>
                  <a:pt x="5454506" y="335593"/>
                </a:lnTo>
                <a:lnTo>
                  <a:pt x="5454506" y="364677"/>
                </a:lnTo>
                <a:lnTo>
                  <a:pt x="5007049" y="364677"/>
                </a:lnTo>
                <a:lnTo>
                  <a:pt x="5007049" y="700272"/>
                </a:lnTo>
                <a:lnTo>
                  <a:pt x="5398573" y="700272"/>
                </a:lnTo>
                <a:lnTo>
                  <a:pt x="5398573" y="731594"/>
                </a:lnTo>
                <a:lnTo>
                  <a:pt x="5007049" y="731594"/>
                </a:lnTo>
                <a:lnTo>
                  <a:pt x="5007049" y="1089559"/>
                </a:lnTo>
                <a:lnTo>
                  <a:pt x="5454506" y="1089559"/>
                </a:lnTo>
                <a:lnTo>
                  <a:pt x="5454506" y="1118642"/>
                </a:lnTo>
                <a:lnTo>
                  <a:pt x="4977964" y="1118642"/>
                </a:lnTo>
                <a:close/>
                <a:moveTo>
                  <a:pt x="3819047" y="328879"/>
                </a:moveTo>
                <a:cubicBezTo>
                  <a:pt x="3901828" y="328879"/>
                  <a:pt x="3966710" y="351252"/>
                  <a:pt x="4013691" y="393761"/>
                </a:cubicBezTo>
                <a:cubicBezTo>
                  <a:pt x="4060676" y="436269"/>
                  <a:pt x="4089760" y="498913"/>
                  <a:pt x="4096472" y="579456"/>
                </a:cubicBezTo>
                <a:lnTo>
                  <a:pt x="4067387" y="579456"/>
                </a:lnTo>
                <a:cubicBezTo>
                  <a:pt x="4058437" y="507862"/>
                  <a:pt x="4033829" y="451931"/>
                  <a:pt x="3991318" y="416134"/>
                </a:cubicBezTo>
                <a:cubicBezTo>
                  <a:pt x="3948811" y="380338"/>
                  <a:pt x="3890640" y="360201"/>
                  <a:pt x="3816810" y="360201"/>
                </a:cubicBezTo>
                <a:cubicBezTo>
                  <a:pt x="3740743" y="360201"/>
                  <a:pt x="3680337" y="389285"/>
                  <a:pt x="3633353" y="445218"/>
                </a:cubicBezTo>
                <a:cubicBezTo>
                  <a:pt x="3586371" y="501152"/>
                  <a:pt x="3563998" y="579456"/>
                  <a:pt x="3563998" y="675659"/>
                </a:cubicBezTo>
                <a:lnTo>
                  <a:pt x="3563998" y="789760"/>
                </a:lnTo>
                <a:cubicBezTo>
                  <a:pt x="3563998" y="852404"/>
                  <a:pt x="3575184" y="906099"/>
                  <a:pt x="3595318" y="953083"/>
                </a:cubicBezTo>
                <a:cubicBezTo>
                  <a:pt x="3615454" y="1000065"/>
                  <a:pt x="3646777" y="1038099"/>
                  <a:pt x="3684809" y="1064947"/>
                </a:cubicBezTo>
                <a:cubicBezTo>
                  <a:pt x="3722844" y="1091794"/>
                  <a:pt x="3767590" y="1105218"/>
                  <a:pt x="3819047" y="1105218"/>
                </a:cubicBezTo>
                <a:cubicBezTo>
                  <a:pt x="3892878" y="1105218"/>
                  <a:pt x="3953284" y="1087320"/>
                  <a:pt x="3993557" y="1049285"/>
                </a:cubicBezTo>
                <a:cubicBezTo>
                  <a:pt x="4036064" y="1013489"/>
                  <a:pt x="4060676" y="957558"/>
                  <a:pt x="4067387" y="883726"/>
                </a:cubicBezTo>
                <a:lnTo>
                  <a:pt x="4095924" y="883726"/>
                </a:lnTo>
                <a:lnTo>
                  <a:pt x="4070184" y="988599"/>
                </a:lnTo>
                <a:cubicBezTo>
                  <a:pt x="4056201" y="1019642"/>
                  <a:pt x="4037184" y="1045929"/>
                  <a:pt x="4013691" y="1067183"/>
                </a:cubicBezTo>
                <a:cubicBezTo>
                  <a:pt x="3966710" y="1109693"/>
                  <a:pt x="3899591" y="1132066"/>
                  <a:pt x="3819047" y="1132066"/>
                </a:cubicBezTo>
                <a:cubicBezTo>
                  <a:pt x="3763116" y="1132066"/>
                  <a:pt x="3713896" y="1118641"/>
                  <a:pt x="3671388" y="1089556"/>
                </a:cubicBezTo>
                <a:cubicBezTo>
                  <a:pt x="3628878" y="1060472"/>
                  <a:pt x="3595318" y="1022437"/>
                  <a:pt x="3570709" y="968743"/>
                </a:cubicBezTo>
                <a:cubicBezTo>
                  <a:pt x="3546100" y="915047"/>
                  <a:pt x="3534912" y="856878"/>
                  <a:pt x="3534912" y="791998"/>
                </a:cubicBezTo>
                <a:lnTo>
                  <a:pt x="3534912" y="671185"/>
                </a:lnTo>
                <a:cubicBezTo>
                  <a:pt x="3534912" y="604066"/>
                  <a:pt x="3546100" y="545897"/>
                  <a:pt x="3570709" y="492202"/>
                </a:cubicBezTo>
                <a:cubicBezTo>
                  <a:pt x="3593082" y="440744"/>
                  <a:pt x="3626643" y="398233"/>
                  <a:pt x="3671388" y="371388"/>
                </a:cubicBezTo>
                <a:cubicBezTo>
                  <a:pt x="3713896" y="342303"/>
                  <a:pt x="3763116" y="328879"/>
                  <a:pt x="3819047" y="328879"/>
                </a:cubicBezTo>
                <a:close/>
                <a:moveTo>
                  <a:pt x="6492605" y="326644"/>
                </a:moveTo>
                <a:cubicBezTo>
                  <a:pt x="6541826" y="326644"/>
                  <a:pt x="6588809" y="335593"/>
                  <a:pt x="6626843" y="355727"/>
                </a:cubicBezTo>
                <a:cubicBezTo>
                  <a:pt x="6667113" y="375864"/>
                  <a:pt x="6698435" y="402712"/>
                  <a:pt x="6718569" y="438508"/>
                </a:cubicBezTo>
                <a:cubicBezTo>
                  <a:pt x="6738707" y="474305"/>
                  <a:pt x="6752131" y="514575"/>
                  <a:pt x="6752131" y="557083"/>
                </a:cubicBezTo>
                <a:lnTo>
                  <a:pt x="6723047" y="557083"/>
                </a:lnTo>
                <a:cubicBezTo>
                  <a:pt x="6723047" y="498913"/>
                  <a:pt x="6700674" y="449695"/>
                  <a:pt x="6658165" y="411660"/>
                </a:cubicBezTo>
                <a:cubicBezTo>
                  <a:pt x="6615657" y="373628"/>
                  <a:pt x="6559723" y="353491"/>
                  <a:pt x="6490369" y="353491"/>
                </a:cubicBezTo>
                <a:cubicBezTo>
                  <a:pt x="6421011" y="353491"/>
                  <a:pt x="6365081" y="369151"/>
                  <a:pt x="6322571" y="400473"/>
                </a:cubicBezTo>
                <a:cubicBezTo>
                  <a:pt x="6280065" y="431794"/>
                  <a:pt x="6259928" y="469830"/>
                  <a:pt x="6259928" y="516814"/>
                </a:cubicBezTo>
                <a:cubicBezTo>
                  <a:pt x="6259928" y="563795"/>
                  <a:pt x="6277825" y="601829"/>
                  <a:pt x="6315859" y="630914"/>
                </a:cubicBezTo>
                <a:cubicBezTo>
                  <a:pt x="6353894" y="660000"/>
                  <a:pt x="6414301" y="684609"/>
                  <a:pt x="6499319" y="706982"/>
                </a:cubicBezTo>
                <a:cubicBezTo>
                  <a:pt x="6584333" y="729355"/>
                  <a:pt x="6646979" y="753966"/>
                  <a:pt x="6685012" y="783050"/>
                </a:cubicBezTo>
                <a:cubicBezTo>
                  <a:pt x="6734232" y="821085"/>
                  <a:pt x="6761080" y="870305"/>
                  <a:pt x="6761080" y="930711"/>
                </a:cubicBezTo>
                <a:cubicBezTo>
                  <a:pt x="6761080" y="970981"/>
                  <a:pt x="6749894" y="1004542"/>
                  <a:pt x="6727521" y="1035864"/>
                </a:cubicBezTo>
                <a:cubicBezTo>
                  <a:pt x="6705148" y="1067186"/>
                  <a:pt x="6673823" y="1089559"/>
                  <a:pt x="6633555" y="1105219"/>
                </a:cubicBezTo>
                <a:cubicBezTo>
                  <a:pt x="6593285" y="1120878"/>
                  <a:pt x="6546300" y="1129830"/>
                  <a:pt x="6494841" y="1129830"/>
                </a:cubicBezTo>
                <a:cubicBezTo>
                  <a:pt x="6438911" y="1129830"/>
                  <a:pt x="6387454" y="1120878"/>
                  <a:pt x="6342708" y="1100744"/>
                </a:cubicBezTo>
                <a:cubicBezTo>
                  <a:pt x="6297962" y="1082846"/>
                  <a:pt x="6264402" y="1055999"/>
                  <a:pt x="6239793" y="1020201"/>
                </a:cubicBezTo>
                <a:cubicBezTo>
                  <a:pt x="6217421" y="984405"/>
                  <a:pt x="6206233" y="944134"/>
                  <a:pt x="6206233" y="897150"/>
                </a:cubicBezTo>
                <a:lnTo>
                  <a:pt x="6235319" y="897150"/>
                </a:lnTo>
                <a:cubicBezTo>
                  <a:pt x="6235319" y="962033"/>
                  <a:pt x="6259928" y="1011253"/>
                  <a:pt x="6306911" y="1047049"/>
                </a:cubicBezTo>
                <a:cubicBezTo>
                  <a:pt x="6353894" y="1082846"/>
                  <a:pt x="6416537" y="1100744"/>
                  <a:pt x="6494841" y="1100744"/>
                </a:cubicBezTo>
                <a:cubicBezTo>
                  <a:pt x="6564199" y="1100744"/>
                  <a:pt x="6620131" y="1085085"/>
                  <a:pt x="6664877" y="1053760"/>
                </a:cubicBezTo>
                <a:cubicBezTo>
                  <a:pt x="6709623" y="1022440"/>
                  <a:pt x="6731997" y="982169"/>
                  <a:pt x="6731997" y="932949"/>
                </a:cubicBezTo>
                <a:cubicBezTo>
                  <a:pt x="6731997" y="899388"/>
                  <a:pt x="6725283" y="870305"/>
                  <a:pt x="6709623" y="847932"/>
                </a:cubicBezTo>
                <a:cubicBezTo>
                  <a:pt x="6693961" y="825559"/>
                  <a:pt x="6669351" y="805422"/>
                  <a:pt x="6635791" y="787525"/>
                </a:cubicBezTo>
                <a:cubicBezTo>
                  <a:pt x="6602234" y="769626"/>
                  <a:pt x="6550775" y="751728"/>
                  <a:pt x="6483657" y="733830"/>
                </a:cubicBezTo>
                <a:cubicBezTo>
                  <a:pt x="6416537" y="715931"/>
                  <a:pt x="6365081" y="695796"/>
                  <a:pt x="6331521" y="677897"/>
                </a:cubicBezTo>
                <a:cubicBezTo>
                  <a:pt x="6297962" y="660000"/>
                  <a:pt x="6273351" y="637627"/>
                  <a:pt x="6257691" y="610778"/>
                </a:cubicBezTo>
                <a:cubicBezTo>
                  <a:pt x="6242029" y="586168"/>
                  <a:pt x="6233079" y="554847"/>
                  <a:pt x="6233079" y="519051"/>
                </a:cubicBezTo>
                <a:cubicBezTo>
                  <a:pt x="6233079" y="463119"/>
                  <a:pt x="6257691" y="416135"/>
                  <a:pt x="6304673" y="380339"/>
                </a:cubicBezTo>
                <a:cubicBezTo>
                  <a:pt x="6351657" y="344542"/>
                  <a:pt x="6414301" y="326644"/>
                  <a:pt x="6492605" y="326644"/>
                </a:cubicBezTo>
                <a:close/>
                <a:moveTo>
                  <a:pt x="2042643" y="295321"/>
                </a:moveTo>
                <a:cubicBezTo>
                  <a:pt x="2246235" y="295321"/>
                  <a:pt x="2398370" y="465355"/>
                  <a:pt x="2398370" y="597356"/>
                </a:cubicBezTo>
                <a:lnTo>
                  <a:pt x="1917356" y="881490"/>
                </a:lnTo>
                <a:cubicBezTo>
                  <a:pt x="1957626" y="928474"/>
                  <a:pt x="2024745" y="941898"/>
                  <a:pt x="2087389" y="941898"/>
                </a:cubicBezTo>
                <a:cubicBezTo>
                  <a:pt x="2147795" y="941898"/>
                  <a:pt x="2243999" y="910575"/>
                  <a:pt x="2367049" y="821085"/>
                </a:cubicBezTo>
                <a:lnTo>
                  <a:pt x="2324542" y="1055998"/>
                </a:lnTo>
                <a:cubicBezTo>
                  <a:pt x="2246235" y="1109692"/>
                  <a:pt x="2147795" y="1136540"/>
                  <a:pt x="2049354" y="1136540"/>
                </a:cubicBezTo>
                <a:cubicBezTo>
                  <a:pt x="1836813" y="1136540"/>
                  <a:pt x="1635457" y="973219"/>
                  <a:pt x="1635457" y="720405"/>
                </a:cubicBezTo>
                <a:cubicBezTo>
                  <a:pt x="1635457" y="485492"/>
                  <a:pt x="1796541" y="295321"/>
                  <a:pt x="2042643" y="295321"/>
                </a:cubicBezTo>
                <a:close/>
                <a:moveTo>
                  <a:pt x="1230508" y="295321"/>
                </a:moveTo>
                <a:cubicBezTo>
                  <a:pt x="1434101" y="295321"/>
                  <a:pt x="1586237" y="465355"/>
                  <a:pt x="1586237" y="597356"/>
                </a:cubicBezTo>
                <a:lnTo>
                  <a:pt x="1102983" y="881490"/>
                </a:lnTo>
                <a:cubicBezTo>
                  <a:pt x="1143254" y="928474"/>
                  <a:pt x="1210373" y="941898"/>
                  <a:pt x="1273016" y="941898"/>
                </a:cubicBezTo>
                <a:cubicBezTo>
                  <a:pt x="1333422" y="941898"/>
                  <a:pt x="1429627" y="910575"/>
                  <a:pt x="1552677" y="821085"/>
                </a:cubicBezTo>
                <a:lnTo>
                  <a:pt x="1510169" y="1055998"/>
                </a:lnTo>
                <a:cubicBezTo>
                  <a:pt x="1434101" y="1109692"/>
                  <a:pt x="1333422" y="1136540"/>
                  <a:pt x="1237220" y="1136540"/>
                </a:cubicBezTo>
                <a:cubicBezTo>
                  <a:pt x="1024678" y="1136540"/>
                  <a:pt x="823321" y="973219"/>
                  <a:pt x="823321" y="720405"/>
                </a:cubicBezTo>
                <a:cubicBezTo>
                  <a:pt x="823321" y="485492"/>
                  <a:pt x="984406" y="295321"/>
                  <a:pt x="1230508" y="295321"/>
                </a:cubicBezTo>
                <a:close/>
                <a:moveTo>
                  <a:pt x="519051" y="0"/>
                </a:moveTo>
                <a:cubicBezTo>
                  <a:pt x="619730" y="0"/>
                  <a:pt x="745018" y="35797"/>
                  <a:pt x="838983" y="93966"/>
                </a:cubicBezTo>
                <a:lnTo>
                  <a:pt x="792000" y="288611"/>
                </a:lnTo>
                <a:cubicBezTo>
                  <a:pt x="702508" y="225967"/>
                  <a:pt x="608542" y="199119"/>
                  <a:pt x="532475" y="199119"/>
                </a:cubicBezTo>
                <a:cubicBezTo>
                  <a:pt x="436272" y="199119"/>
                  <a:pt x="375864" y="232678"/>
                  <a:pt x="375864" y="306509"/>
                </a:cubicBezTo>
                <a:cubicBezTo>
                  <a:pt x="375864" y="360204"/>
                  <a:pt x="422849" y="402711"/>
                  <a:pt x="532475" y="476542"/>
                </a:cubicBezTo>
                <a:cubicBezTo>
                  <a:pt x="668950" y="572745"/>
                  <a:pt x="749492" y="666711"/>
                  <a:pt x="749492" y="798712"/>
                </a:cubicBezTo>
                <a:cubicBezTo>
                  <a:pt x="749492" y="982168"/>
                  <a:pt x="599593" y="1136540"/>
                  <a:pt x="349017" y="1136540"/>
                </a:cubicBezTo>
                <a:cubicBezTo>
                  <a:pt x="210305" y="1136540"/>
                  <a:pt x="89492" y="1096268"/>
                  <a:pt x="0" y="1029151"/>
                </a:cubicBezTo>
                <a:lnTo>
                  <a:pt x="46985" y="823320"/>
                </a:lnTo>
                <a:cubicBezTo>
                  <a:pt x="147661" y="899388"/>
                  <a:pt x="239391" y="937422"/>
                  <a:pt x="331118" y="937422"/>
                </a:cubicBezTo>
                <a:cubicBezTo>
                  <a:pt x="465356" y="937422"/>
                  <a:pt x="514576" y="881490"/>
                  <a:pt x="514576" y="809897"/>
                </a:cubicBezTo>
                <a:cubicBezTo>
                  <a:pt x="514576" y="760677"/>
                  <a:pt x="485492" y="715931"/>
                  <a:pt x="357966" y="628678"/>
                </a:cubicBezTo>
                <a:cubicBezTo>
                  <a:pt x="255051" y="559321"/>
                  <a:pt x="147661" y="454169"/>
                  <a:pt x="147661" y="313219"/>
                </a:cubicBezTo>
                <a:cubicBezTo>
                  <a:pt x="147661" y="149899"/>
                  <a:pt x="263999" y="0"/>
                  <a:pt x="519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6269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C9A9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rme libre : forme 21">
            <a:extLst>
              <a:ext uri="{FF2B5EF4-FFF2-40B4-BE49-F238E27FC236}">
                <a16:creationId xmlns:a16="http://schemas.microsoft.com/office/drawing/2014/main" id="{0EB073D3-CDC1-4F6B-9C7F-269F27E8D5A6}"/>
              </a:ext>
            </a:extLst>
          </p:cNvPr>
          <p:cNvSpPr/>
          <p:nvPr/>
        </p:nvSpPr>
        <p:spPr>
          <a:xfrm>
            <a:off x="4212613" y="748145"/>
            <a:ext cx="3766773" cy="3028218"/>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Roboto"/>
              <a:ea typeface="+mn-ea"/>
              <a:cs typeface="+mn-cs"/>
            </a:endParaRPr>
          </a:p>
        </p:txBody>
      </p:sp>
      <p:sp>
        <p:nvSpPr>
          <p:cNvPr id="7" name="Forme libre : forme 20">
            <a:extLst>
              <a:ext uri="{FF2B5EF4-FFF2-40B4-BE49-F238E27FC236}">
                <a16:creationId xmlns:a16="http://schemas.microsoft.com/office/drawing/2014/main" id="{9537B11C-CAFA-4C28-AFDA-17E937328E35}"/>
              </a:ext>
            </a:extLst>
          </p:cNvPr>
          <p:cNvSpPr/>
          <p:nvPr/>
        </p:nvSpPr>
        <p:spPr>
          <a:xfrm>
            <a:off x="3981894" y="2795437"/>
            <a:ext cx="3766774" cy="3028735"/>
          </a:xfrm>
          <a:custGeom>
            <a:avLst/>
            <a:gdLst>
              <a:gd name="connsiteX0" fmla="*/ 3495591 w 3766774"/>
              <a:gd name="connsiteY0" fmla="*/ 0 h 3028735"/>
              <a:gd name="connsiteX1" fmla="*/ 2757553 w 3766774"/>
              <a:gd name="connsiteY1" fmla="*/ 2757551 h 3028735"/>
              <a:gd name="connsiteX2" fmla="*/ 0 w 3766774"/>
              <a:gd name="connsiteY2" fmla="*/ 2019516 h 3028735"/>
            </a:gdLst>
            <a:ahLst/>
            <a:cxnLst>
              <a:cxn ang="0">
                <a:pos x="connsiteX0" y="connsiteY0"/>
              </a:cxn>
              <a:cxn ang="0">
                <a:pos x="connsiteX1" y="connsiteY1"/>
              </a:cxn>
              <a:cxn ang="0">
                <a:pos x="connsiteX2" y="connsiteY2"/>
              </a:cxn>
            </a:cxnLst>
            <a:rect l="l" t="t" r="r" b="b"/>
            <a:pathLst>
              <a:path w="3766774" h="3028735">
                <a:moveTo>
                  <a:pt x="3495591" y="0"/>
                </a:moveTo>
                <a:cubicBezTo>
                  <a:pt x="4053270" y="965856"/>
                  <a:pt x="3723409" y="2199872"/>
                  <a:pt x="2757553" y="2757551"/>
                </a:cubicBezTo>
                <a:cubicBezTo>
                  <a:pt x="1791699" y="3315232"/>
                  <a:pt x="557682" y="2985369"/>
                  <a:pt x="0" y="2019516"/>
                </a:cubicBez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Roboto"/>
              <a:ea typeface="+mn-ea"/>
              <a:cs typeface="+mn-cs"/>
            </a:endParaRPr>
          </a:p>
        </p:txBody>
      </p:sp>
      <p:sp>
        <p:nvSpPr>
          <p:cNvPr id="8" name="TextBox 7">
            <a:extLst>
              <a:ext uri="{FF2B5EF4-FFF2-40B4-BE49-F238E27FC236}">
                <a16:creationId xmlns:a16="http://schemas.microsoft.com/office/drawing/2014/main" id="{B2F04034-E80D-467C-B6A4-6651AFE95752}"/>
              </a:ext>
            </a:extLst>
          </p:cNvPr>
          <p:cNvSpPr txBox="1"/>
          <p:nvPr/>
        </p:nvSpPr>
        <p:spPr>
          <a:xfrm rot="16200000">
            <a:off x="7662910" y="2074336"/>
            <a:ext cx="6766560" cy="2800767"/>
          </a:xfrm>
          <a:prstGeom prst="rect">
            <a:avLst/>
          </a:prstGeom>
          <a:noFill/>
        </p:spPr>
        <p:txBody>
          <a:bodyPr wrap="square" rtlCol="0">
            <a:spAutoFit/>
          </a:bodyPr>
          <a:lstStyle/>
          <a:p>
            <a:r>
              <a:rPr lang="en-GB" sz="8800" dirty="0">
                <a:solidFill>
                  <a:schemeClr val="bg1"/>
                </a:solidFill>
                <a:latin typeface="Roboto Black" panose="02000000000000000000" pitchFamily="2" charset="0"/>
                <a:ea typeface="Roboto Black" panose="02000000000000000000" pitchFamily="2" charset="0"/>
              </a:rPr>
              <a:t>SUGGESTED CAMPAIGNS</a:t>
            </a:r>
          </a:p>
        </p:txBody>
      </p:sp>
    </p:spTree>
    <p:extLst>
      <p:ext uri="{BB962C8B-B14F-4D97-AF65-F5344CB8AC3E}">
        <p14:creationId xmlns:p14="http://schemas.microsoft.com/office/powerpoint/2010/main" val="3194413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50"/>
            <a:ext cx="12192000" cy="6858000"/>
          </a:xfrm>
          <a:prstGeom prst="rect">
            <a:avLst/>
          </a:prstGeom>
          <a:solidFill>
            <a:srgbClr val="0C9A9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5D28C12-D91C-4996-BC2A-518D275C58E5}"/>
              </a:ext>
            </a:extLst>
          </p:cNvPr>
          <p:cNvSpPr txBox="1"/>
          <p:nvPr/>
        </p:nvSpPr>
        <p:spPr>
          <a:xfrm>
            <a:off x="914637" y="630343"/>
            <a:ext cx="8476595" cy="830997"/>
          </a:xfrm>
          <a:prstGeom prst="rect">
            <a:avLst/>
          </a:prstGeom>
          <a:noFill/>
        </p:spPr>
        <p:txBody>
          <a:bodyPr wrap="square" rtlCol="0">
            <a:spAutoFit/>
          </a:bodyPr>
          <a:lstStyle/>
          <a:p>
            <a:r>
              <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rPr>
              <a:t>Subject to availability and other factors, here is the suggested campaigns we could run each month in 2022:</a:t>
            </a: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p:txBody>
      </p:sp>
      <p:sp>
        <p:nvSpPr>
          <p:cNvPr id="28" name="Forme libre : forme 21">
            <a:extLst>
              <a:ext uri="{FF2B5EF4-FFF2-40B4-BE49-F238E27FC236}">
                <a16:creationId xmlns:a16="http://schemas.microsoft.com/office/drawing/2014/main" id="{0EB073D3-CDC1-4F6B-9C7F-269F27E8D5A6}"/>
              </a:ext>
            </a:extLst>
          </p:cNvPr>
          <p:cNvSpPr/>
          <p:nvPr/>
        </p:nvSpPr>
        <p:spPr>
          <a:xfrm>
            <a:off x="1718957" y="1461340"/>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TextBox 15"/>
          <p:cNvSpPr txBox="1"/>
          <p:nvPr/>
        </p:nvSpPr>
        <p:spPr>
          <a:xfrm>
            <a:off x="1974835" y="1668308"/>
            <a:ext cx="1447994" cy="400110"/>
          </a:xfrm>
          <a:prstGeom prst="rect">
            <a:avLst/>
          </a:prstGeom>
          <a:noFill/>
        </p:spPr>
        <p:txBody>
          <a:bodyPr wrap="square" rtlCol="0">
            <a:spAutoFit/>
          </a:bodyPr>
          <a:lstStyle/>
          <a:p>
            <a:r>
              <a:rPr lang="en-US" sz="2000" b="1" dirty="0">
                <a:latin typeface="Roboto-black"/>
                <a:cs typeface="Roboto-black"/>
              </a:rPr>
              <a:t>February</a:t>
            </a:r>
          </a:p>
        </p:txBody>
      </p:sp>
      <p:sp>
        <p:nvSpPr>
          <p:cNvPr id="25" name="Forme libre : forme 21">
            <a:extLst>
              <a:ext uri="{FF2B5EF4-FFF2-40B4-BE49-F238E27FC236}">
                <a16:creationId xmlns:a16="http://schemas.microsoft.com/office/drawing/2014/main" id="{895C1A8B-C7ED-4F03-993D-A130E5E2AF98}"/>
              </a:ext>
            </a:extLst>
          </p:cNvPr>
          <p:cNvSpPr/>
          <p:nvPr/>
        </p:nvSpPr>
        <p:spPr>
          <a:xfrm>
            <a:off x="1718958" y="2608535"/>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6" name="TextBox 25">
            <a:extLst>
              <a:ext uri="{FF2B5EF4-FFF2-40B4-BE49-F238E27FC236}">
                <a16:creationId xmlns:a16="http://schemas.microsoft.com/office/drawing/2014/main" id="{FF359F77-81A4-42A1-A8FE-DD69013C39E4}"/>
              </a:ext>
            </a:extLst>
          </p:cNvPr>
          <p:cNvSpPr txBox="1"/>
          <p:nvPr/>
        </p:nvSpPr>
        <p:spPr>
          <a:xfrm>
            <a:off x="1974835" y="2815503"/>
            <a:ext cx="1379103" cy="400110"/>
          </a:xfrm>
          <a:prstGeom prst="rect">
            <a:avLst/>
          </a:prstGeom>
          <a:noFill/>
        </p:spPr>
        <p:txBody>
          <a:bodyPr wrap="square" rtlCol="0">
            <a:spAutoFit/>
          </a:bodyPr>
          <a:lstStyle/>
          <a:p>
            <a:r>
              <a:rPr lang="en-US" sz="2000" b="1" dirty="0">
                <a:latin typeface="Roboto-black"/>
                <a:cs typeface="Roboto-black"/>
              </a:rPr>
              <a:t>March</a:t>
            </a:r>
          </a:p>
        </p:txBody>
      </p:sp>
      <p:sp>
        <p:nvSpPr>
          <p:cNvPr id="27" name="Forme libre : forme 21">
            <a:extLst>
              <a:ext uri="{FF2B5EF4-FFF2-40B4-BE49-F238E27FC236}">
                <a16:creationId xmlns:a16="http://schemas.microsoft.com/office/drawing/2014/main" id="{AC542B66-A696-410E-A1BE-332B819B2192}"/>
              </a:ext>
            </a:extLst>
          </p:cNvPr>
          <p:cNvSpPr/>
          <p:nvPr/>
        </p:nvSpPr>
        <p:spPr>
          <a:xfrm>
            <a:off x="1718957" y="3730357"/>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2" name="TextBox 31">
            <a:extLst>
              <a:ext uri="{FF2B5EF4-FFF2-40B4-BE49-F238E27FC236}">
                <a16:creationId xmlns:a16="http://schemas.microsoft.com/office/drawing/2014/main" id="{BC007B3A-7EBE-4D48-A42B-5500E10F37A4}"/>
              </a:ext>
            </a:extLst>
          </p:cNvPr>
          <p:cNvSpPr txBox="1"/>
          <p:nvPr/>
        </p:nvSpPr>
        <p:spPr>
          <a:xfrm>
            <a:off x="1974835" y="3937325"/>
            <a:ext cx="1312184" cy="400110"/>
          </a:xfrm>
          <a:prstGeom prst="rect">
            <a:avLst/>
          </a:prstGeom>
          <a:noFill/>
        </p:spPr>
        <p:txBody>
          <a:bodyPr wrap="square" rtlCol="0">
            <a:spAutoFit/>
          </a:bodyPr>
          <a:lstStyle/>
          <a:p>
            <a:r>
              <a:rPr lang="en-US" sz="2000" b="1" dirty="0">
                <a:latin typeface="Roboto-black"/>
                <a:cs typeface="Roboto-black"/>
              </a:rPr>
              <a:t>April</a:t>
            </a:r>
          </a:p>
        </p:txBody>
      </p:sp>
      <p:sp>
        <p:nvSpPr>
          <p:cNvPr id="33" name="Forme libre : forme 21">
            <a:extLst>
              <a:ext uri="{FF2B5EF4-FFF2-40B4-BE49-F238E27FC236}">
                <a16:creationId xmlns:a16="http://schemas.microsoft.com/office/drawing/2014/main" id="{12A38525-70D9-469F-8664-F8EBFCBAF2C4}"/>
              </a:ext>
            </a:extLst>
          </p:cNvPr>
          <p:cNvSpPr/>
          <p:nvPr/>
        </p:nvSpPr>
        <p:spPr>
          <a:xfrm>
            <a:off x="1718957" y="4877552"/>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4" name="TextBox 33">
            <a:extLst>
              <a:ext uri="{FF2B5EF4-FFF2-40B4-BE49-F238E27FC236}">
                <a16:creationId xmlns:a16="http://schemas.microsoft.com/office/drawing/2014/main" id="{F15AFF2C-E08D-49B3-83C5-A6DD7A4F753B}"/>
              </a:ext>
            </a:extLst>
          </p:cNvPr>
          <p:cNvSpPr txBox="1"/>
          <p:nvPr/>
        </p:nvSpPr>
        <p:spPr>
          <a:xfrm>
            <a:off x="1974835" y="5084520"/>
            <a:ext cx="1389406" cy="400110"/>
          </a:xfrm>
          <a:prstGeom prst="rect">
            <a:avLst/>
          </a:prstGeom>
          <a:noFill/>
        </p:spPr>
        <p:txBody>
          <a:bodyPr wrap="square" rtlCol="0">
            <a:spAutoFit/>
          </a:bodyPr>
          <a:lstStyle/>
          <a:p>
            <a:r>
              <a:rPr lang="en-US" sz="2000" b="1" dirty="0">
                <a:latin typeface="Roboto-black"/>
                <a:cs typeface="Roboto-black"/>
              </a:rPr>
              <a:t>May</a:t>
            </a:r>
          </a:p>
        </p:txBody>
      </p:sp>
      <p:sp>
        <p:nvSpPr>
          <p:cNvPr id="47" name="TextBox 46">
            <a:extLst>
              <a:ext uri="{FF2B5EF4-FFF2-40B4-BE49-F238E27FC236}">
                <a16:creationId xmlns:a16="http://schemas.microsoft.com/office/drawing/2014/main" id="{887AF63A-2D46-4495-BEE5-F8CDBB58C6FE}"/>
              </a:ext>
            </a:extLst>
          </p:cNvPr>
          <p:cNvSpPr txBox="1"/>
          <p:nvPr/>
        </p:nvSpPr>
        <p:spPr>
          <a:xfrm rot="16200000">
            <a:off x="7662910" y="2074336"/>
            <a:ext cx="6766560" cy="2800767"/>
          </a:xfrm>
          <a:prstGeom prst="rect">
            <a:avLst/>
          </a:prstGeom>
          <a:noFill/>
        </p:spPr>
        <p:txBody>
          <a:bodyPr wrap="square" rtlCol="0">
            <a:spAutoFit/>
          </a:bodyPr>
          <a:lstStyle/>
          <a:p>
            <a:r>
              <a:rPr lang="en-GB" sz="8800" dirty="0">
                <a:solidFill>
                  <a:schemeClr val="bg1"/>
                </a:solidFill>
                <a:latin typeface="Roboto Black" panose="02000000000000000000" pitchFamily="2" charset="0"/>
                <a:ea typeface="Roboto Black" panose="02000000000000000000" pitchFamily="2" charset="0"/>
              </a:rPr>
              <a:t>SUGGESTED CAMPAIGNS</a:t>
            </a:r>
          </a:p>
        </p:txBody>
      </p:sp>
      <p:sp>
        <p:nvSpPr>
          <p:cNvPr id="21" name="Forme libre : forme 21">
            <a:extLst>
              <a:ext uri="{FF2B5EF4-FFF2-40B4-BE49-F238E27FC236}">
                <a16:creationId xmlns:a16="http://schemas.microsoft.com/office/drawing/2014/main" id="{05CED876-51AC-4BB6-8382-EB75305417C1}"/>
              </a:ext>
            </a:extLst>
          </p:cNvPr>
          <p:cNvSpPr/>
          <p:nvPr/>
        </p:nvSpPr>
        <p:spPr>
          <a:xfrm>
            <a:off x="4081588" y="1461340"/>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TextBox 21">
            <a:extLst>
              <a:ext uri="{FF2B5EF4-FFF2-40B4-BE49-F238E27FC236}">
                <a16:creationId xmlns:a16="http://schemas.microsoft.com/office/drawing/2014/main" id="{FB7DAF6A-E74C-4AA5-805C-BEA8EB5E8A11}"/>
              </a:ext>
            </a:extLst>
          </p:cNvPr>
          <p:cNvSpPr txBox="1"/>
          <p:nvPr/>
        </p:nvSpPr>
        <p:spPr>
          <a:xfrm>
            <a:off x="4337466" y="1668308"/>
            <a:ext cx="1447994" cy="400110"/>
          </a:xfrm>
          <a:prstGeom prst="rect">
            <a:avLst/>
          </a:prstGeom>
          <a:noFill/>
        </p:spPr>
        <p:txBody>
          <a:bodyPr wrap="square" rtlCol="0">
            <a:spAutoFit/>
          </a:bodyPr>
          <a:lstStyle/>
          <a:p>
            <a:r>
              <a:rPr lang="en-US" sz="2000" b="1" dirty="0">
                <a:latin typeface="Roboto-black"/>
                <a:cs typeface="Roboto-black"/>
              </a:rPr>
              <a:t>June</a:t>
            </a:r>
          </a:p>
        </p:txBody>
      </p:sp>
      <p:sp>
        <p:nvSpPr>
          <p:cNvPr id="23" name="Forme libre : forme 21">
            <a:extLst>
              <a:ext uri="{FF2B5EF4-FFF2-40B4-BE49-F238E27FC236}">
                <a16:creationId xmlns:a16="http://schemas.microsoft.com/office/drawing/2014/main" id="{42E3A5A9-DFE4-4300-914B-26EE6FDE2C91}"/>
              </a:ext>
            </a:extLst>
          </p:cNvPr>
          <p:cNvSpPr/>
          <p:nvPr/>
        </p:nvSpPr>
        <p:spPr>
          <a:xfrm>
            <a:off x="4081589" y="2608535"/>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9" name="TextBox 28">
            <a:extLst>
              <a:ext uri="{FF2B5EF4-FFF2-40B4-BE49-F238E27FC236}">
                <a16:creationId xmlns:a16="http://schemas.microsoft.com/office/drawing/2014/main" id="{0662BDDA-1F88-431C-9213-6C6D969C5779}"/>
              </a:ext>
            </a:extLst>
          </p:cNvPr>
          <p:cNvSpPr txBox="1"/>
          <p:nvPr/>
        </p:nvSpPr>
        <p:spPr>
          <a:xfrm>
            <a:off x="4337466" y="2815503"/>
            <a:ext cx="1379103" cy="400110"/>
          </a:xfrm>
          <a:prstGeom prst="rect">
            <a:avLst/>
          </a:prstGeom>
          <a:noFill/>
        </p:spPr>
        <p:txBody>
          <a:bodyPr wrap="square" rtlCol="0">
            <a:spAutoFit/>
          </a:bodyPr>
          <a:lstStyle/>
          <a:p>
            <a:r>
              <a:rPr lang="en-US" sz="2000" b="1" dirty="0">
                <a:latin typeface="Roboto-black"/>
                <a:cs typeface="Roboto-black"/>
              </a:rPr>
              <a:t>July</a:t>
            </a:r>
          </a:p>
        </p:txBody>
      </p:sp>
      <p:sp>
        <p:nvSpPr>
          <p:cNvPr id="30" name="Forme libre : forme 21">
            <a:extLst>
              <a:ext uri="{FF2B5EF4-FFF2-40B4-BE49-F238E27FC236}">
                <a16:creationId xmlns:a16="http://schemas.microsoft.com/office/drawing/2014/main" id="{E0EB8F95-A643-4FE3-A82B-2E51B44CE9DF}"/>
              </a:ext>
            </a:extLst>
          </p:cNvPr>
          <p:cNvSpPr/>
          <p:nvPr/>
        </p:nvSpPr>
        <p:spPr>
          <a:xfrm>
            <a:off x="4081588" y="3730357"/>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1" name="TextBox 30">
            <a:extLst>
              <a:ext uri="{FF2B5EF4-FFF2-40B4-BE49-F238E27FC236}">
                <a16:creationId xmlns:a16="http://schemas.microsoft.com/office/drawing/2014/main" id="{BB6A0F3E-F4C6-4509-8CC3-2BCD7DA3DCFF}"/>
              </a:ext>
            </a:extLst>
          </p:cNvPr>
          <p:cNvSpPr txBox="1"/>
          <p:nvPr/>
        </p:nvSpPr>
        <p:spPr>
          <a:xfrm>
            <a:off x="4337466" y="3937325"/>
            <a:ext cx="1312184" cy="400110"/>
          </a:xfrm>
          <a:prstGeom prst="rect">
            <a:avLst/>
          </a:prstGeom>
          <a:noFill/>
        </p:spPr>
        <p:txBody>
          <a:bodyPr wrap="square" rtlCol="0">
            <a:spAutoFit/>
          </a:bodyPr>
          <a:lstStyle/>
          <a:p>
            <a:r>
              <a:rPr lang="en-US" sz="2000" b="1" dirty="0">
                <a:latin typeface="Roboto-black"/>
                <a:cs typeface="Roboto-black"/>
              </a:rPr>
              <a:t>August</a:t>
            </a:r>
          </a:p>
        </p:txBody>
      </p:sp>
      <p:sp>
        <p:nvSpPr>
          <p:cNvPr id="35" name="Forme libre : forme 21">
            <a:extLst>
              <a:ext uri="{FF2B5EF4-FFF2-40B4-BE49-F238E27FC236}">
                <a16:creationId xmlns:a16="http://schemas.microsoft.com/office/drawing/2014/main" id="{FF01E9E5-34C3-484E-9619-794D30589BBE}"/>
              </a:ext>
            </a:extLst>
          </p:cNvPr>
          <p:cNvSpPr/>
          <p:nvPr/>
        </p:nvSpPr>
        <p:spPr>
          <a:xfrm>
            <a:off x="4081588" y="4877552"/>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6" name="TextBox 35">
            <a:extLst>
              <a:ext uri="{FF2B5EF4-FFF2-40B4-BE49-F238E27FC236}">
                <a16:creationId xmlns:a16="http://schemas.microsoft.com/office/drawing/2014/main" id="{BADED128-F052-432A-9E70-2BD46D09E758}"/>
              </a:ext>
            </a:extLst>
          </p:cNvPr>
          <p:cNvSpPr txBox="1"/>
          <p:nvPr/>
        </p:nvSpPr>
        <p:spPr>
          <a:xfrm>
            <a:off x="4337465" y="5084520"/>
            <a:ext cx="1512679" cy="400110"/>
          </a:xfrm>
          <a:prstGeom prst="rect">
            <a:avLst/>
          </a:prstGeom>
          <a:noFill/>
        </p:spPr>
        <p:txBody>
          <a:bodyPr wrap="square" rtlCol="0">
            <a:spAutoFit/>
          </a:bodyPr>
          <a:lstStyle/>
          <a:p>
            <a:r>
              <a:rPr lang="en-US" sz="2000" b="1" dirty="0">
                <a:latin typeface="Roboto-black"/>
                <a:cs typeface="Roboto-black"/>
              </a:rPr>
              <a:t>September</a:t>
            </a:r>
          </a:p>
        </p:txBody>
      </p:sp>
      <p:sp>
        <p:nvSpPr>
          <p:cNvPr id="37" name="Forme libre : forme 21">
            <a:extLst>
              <a:ext uri="{FF2B5EF4-FFF2-40B4-BE49-F238E27FC236}">
                <a16:creationId xmlns:a16="http://schemas.microsoft.com/office/drawing/2014/main" id="{86DE38C1-1F04-4A12-BF37-555918028AFF}"/>
              </a:ext>
            </a:extLst>
          </p:cNvPr>
          <p:cNvSpPr/>
          <p:nvPr/>
        </p:nvSpPr>
        <p:spPr>
          <a:xfrm>
            <a:off x="6644442" y="1461340"/>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8" name="TextBox 37">
            <a:extLst>
              <a:ext uri="{FF2B5EF4-FFF2-40B4-BE49-F238E27FC236}">
                <a16:creationId xmlns:a16="http://schemas.microsoft.com/office/drawing/2014/main" id="{3D070E78-0193-4828-89F9-EC0EC19C9FC3}"/>
              </a:ext>
            </a:extLst>
          </p:cNvPr>
          <p:cNvSpPr txBox="1"/>
          <p:nvPr/>
        </p:nvSpPr>
        <p:spPr>
          <a:xfrm>
            <a:off x="6900320" y="1668308"/>
            <a:ext cx="1447994" cy="400110"/>
          </a:xfrm>
          <a:prstGeom prst="rect">
            <a:avLst/>
          </a:prstGeom>
          <a:noFill/>
        </p:spPr>
        <p:txBody>
          <a:bodyPr wrap="square" rtlCol="0">
            <a:spAutoFit/>
          </a:bodyPr>
          <a:lstStyle/>
          <a:p>
            <a:r>
              <a:rPr lang="en-US" sz="2000" b="1" dirty="0">
                <a:latin typeface="Roboto-black"/>
                <a:cs typeface="Roboto-black"/>
              </a:rPr>
              <a:t>October</a:t>
            </a:r>
          </a:p>
        </p:txBody>
      </p:sp>
      <p:sp>
        <p:nvSpPr>
          <p:cNvPr id="39" name="Forme libre : forme 21">
            <a:extLst>
              <a:ext uri="{FF2B5EF4-FFF2-40B4-BE49-F238E27FC236}">
                <a16:creationId xmlns:a16="http://schemas.microsoft.com/office/drawing/2014/main" id="{4A34A3AE-52D0-4A91-92C9-140F517E859E}"/>
              </a:ext>
            </a:extLst>
          </p:cNvPr>
          <p:cNvSpPr/>
          <p:nvPr/>
        </p:nvSpPr>
        <p:spPr>
          <a:xfrm>
            <a:off x="6644443" y="2608535"/>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0" name="TextBox 39">
            <a:extLst>
              <a:ext uri="{FF2B5EF4-FFF2-40B4-BE49-F238E27FC236}">
                <a16:creationId xmlns:a16="http://schemas.microsoft.com/office/drawing/2014/main" id="{84D81C8A-D8E2-4983-B87B-04292C551840}"/>
              </a:ext>
            </a:extLst>
          </p:cNvPr>
          <p:cNvSpPr txBox="1"/>
          <p:nvPr/>
        </p:nvSpPr>
        <p:spPr>
          <a:xfrm>
            <a:off x="6900320" y="2815503"/>
            <a:ext cx="1379103" cy="400110"/>
          </a:xfrm>
          <a:prstGeom prst="rect">
            <a:avLst/>
          </a:prstGeom>
          <a:noFill/>
        </p:spPr>
        <p:txBody>
          <a:bodyPr wrap="square" rtlCol="0">
            <a:spAutoFit/>
          </a:bodyPr>
          <a:lstStyle/>
          <a:p>
            <a:r>
              <a:rPr lang="en-US" sz="2000" b="1" dirty="0">
                <a:latin typeface="Roboto-black"/>
                <a:cs typeface="Roboto-black"/>
              </a:rPr>
              <a:t>November</a:t>
            </a:r>
          </a:p>
        </p:txBody>
      </p:sp>
      <p:sp>
        <p:nvSpPr>
          <p:cNvPr id="41" name="Forme libre : forme 21">
            <a:extLst>
              <a:ext uri="{FF2B5EF4-FFF2-40B4-BE49-F238E27FC236}">
                <a16:creationId xmlns:a16="http://schemas.microsoft.com/office/drawing/2014/main" id="{BA48A0C5-4B1D-4B21-BE93-DBE78FE414D6}"/>
              </a:ext>
            </a:extLst>
          </p:cNvPr>
          <p:cNvSpPr/>
          <p:nvPr/>
        </p:nvSpPr>
        <p:spPr>
          <a:xfrm>
            <a:off x="6644442" y="3730357"/>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2" name="TextBox 41">
            <a:extLst>
              <a:ext uri="{FF2B5EF4-FFF2-40B4-BE49-F238E27FC236}">
                <a16:creationId xmlns:a16="http://schemas.microsoft.com/office/drawing/2014/main" id="{676AE5DD-B057-44C0-AAEE-4ACA39C40C52}"/>
              </a:ext>
            </a:extLst>
          </p:cNvPr>
          <p:cNvSpPr txBox="1"/>
          <p:nvPr/>
        </p:nvSpPr>
        <p:spPr>
          <a:xfrm>
            <a:off x="6900319" y="3937325"/>
            <a:ext cx="1447993" cy="400110"/>
          </a:xfrm>
          <a:prstGeom prst="rect">
            <a:avLst/>
          </a:prstGeom>
          <a:noFill/>
        </p:spPr>
        <p:txBody>
          <a:bodyPr wrap="square" rtlCol="0">
            <a:spAutoFit/>
          </a:bodyPr>
          <a:lstStyle/>
          <a:p>
            <a:r>
              <a:rPr lang="en-US" sz="2000" b="1" dirty="0">
                <a:latin typeface="Roboto-black"/>
                <a:cs typeface="Roboto-black"/>
              </a:rPr>
              <a:t>December</a:t>
            </a:r>
          </a:p>
        </p:txBody>
      </p:sp>
      <p:sp>
        <p:nvSpPr>
          <p:cNvPr id="43" name="Forme libre : forme 21">
            <a:extLst>
              <a:ext uri="{FF2B5EF4-FFF2-40B4-BE49-F238E27FC236}">
                <a16:creationId xmlns:a16="http://schemas.microsoft.com/office/drawing/2014/main" id="{05685C96-ED3B-4802-9ABA-D68F4F74AFC6}"/>
              </a:ext>
            </a:extLst>
          </p:cNvPr>
          <p:cNvSpPr/>
          <p:nvPr/>
        </p:nvSpPr>
        <p:spPr>
          <a:xfrm>
            <a:off x="6644442" y="4877552"/>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4" name="TextBox 43">
            <a:extLst>
              <a:ext uri="{FF2B5EF4-FFF2-40B4-BE49-F238E27FC236}">
                <a16:creationId xmlns:a16="http://schemas.microsoft.com/office/drawing/2014/main" id="{6BC5201D-7782-4C17-B5AA-18769DEA3497}"/>
              </a:ext>
            </a:extLst>
          </p:cNvPr>
          <p:cNvSpPr txBox="1"/>
          <p:nvPr/>
        </p:nvSpPr>
        <p:spPr>
          <a:xfrm>
            <a:off x="6900320" y="5084520"/>
            <a:ext cx="1389406" cy="400110"/>
          </a:xfrm>
          <a:prstGeom prst="rect">
            <a:avLst/>
          </a:prstGeom>
          <a:noFill/>
        </p:spPr>
        <p:txBody>
          <a:bodyPr wrap="square" rtlCol="0">
            <a:spAutoFit/>
          </a:bodyPr>
          <a:lstStyle/>
          <a:p>
            <a:r>
              <a:rPr lang="en-US" sz="2000" b="1" dirty="0">
                <a:latin typeface="Roboto-black"/>
                <a:cs typeface="Roboto-black"/>
              </a:rPr>
              <a:t>January</a:t>
            </a:r>
          </a:p>
        </p:txBody>
      </p:sp>
      <p:sp>
        <p:nvSpPr>
          <p:cNvPr id="45" name="TextBox 44">
            <a:extLst>
              <a:ext uri="{FF2B5EF4-FFF2-40B4-BE49-F238E27FC236}">
                <a16:creationId xmlns:a16="http://schemas.microsoft.com/office/drawing/2014/main" id="{91A2B1D1-8101-4640-B009-DADB74822C19}"/>
              </a:ext>
            </a:extLst>
          </p:cNvPr>
          <p:cNvSpPr txBox="1"/>
          <p:nvPr/>
        </p:nvSpPr>
        <p:spPr>
          <a:xfrm>
            <a:off x="1968242" y="2005159"/>
            <a:ext cx="1858771" cy="400110"/>
          </a:xfrm>
          <a:prstGeom prst="rect">
            <a:avLst/>
          </a:prstGeom>
          <a:noFill/>
        </p:spPr>
        <p:txBody>
          <a:bodyPr wrap="square" rtlCol="0">
            <a:spAutoFit/>
          </a:bodyPr>
          <a:lstStyle/>
          <a:p>
            <a:r>
              <a:rPr lang="en-US" sz="1000" b="1" dirty="0">
                <a:latin typeface="Roboto-black"/>
                <a:cs typeface="Roboto-black"/>
              </a:rPr>
              <a:t>MAJOR:</a:t>
            </a:r>
            <a:r>
              <a:rPr lang="en-US" sz="1000" dirty="0">
                <a:latin typeface="Roboto-black"/>
                <a:cs typeface="Roboto-black"/>
              </a:rPr>
              <a:t> Mother’s Day</a:t>
            </a:r>
          </a:p>
          <a:p>
            <a:r>
              <a:rPr lang="en-US" sz="1000" b="1" dirty="0">
                <a:latin typeface="Roboto-black"/>
                <a:cs typeface="Roboto-black"/>
              </a:rPr>
              <a:t>MINI: </a:t>
            </a:r>
            <a:r>
              <a:rPr lang="en-US" sz="1000" dirty="0">
                <a:latin typeface="Roboto-black"/>
                <a:cs typeface="Roboto-black"/>
              </a:rPr>
              <a:t>The BRIT Awards</a:t>
            </a:r>
            <a:endParaRPr lang="en-US" sz="1000" b="1" dirty="0">
              <a:latin typeface="Roboto-black"/>
              <a:cs typeface="Roboto-black"/>
            </a:endParaRPr>
          </a:p>
        </p:txBody>
      </p:sp>
      <p:sp>
        <p:nvSpPr>
          <p:cNvPr id="46" name="TextBox 45">
            <a:extLst>
              <a:ext uri="{FF2B5EF4-FFF2-40B4-BE49-F238E27FC236}">
                <a16:creationId xmlns:a16="http://schemas.microsoft.com/office/drawing/2014/main" id="{C26371CC-4C89-4BE9-9FA1-F649D7C7CE06}"/>
              </a:ext>
            </a:extLst>
          </p:cNvPr>
          <p:cNvSpPr txBox="1"/>
          <p:nvPr/>
        </p:nvSpPr>
        <p:spPr>
          <a:xfrm>
            <a:off x="1967632" y="3157686"/>
            <a:ext cx="1858770" cy="553998"/>
          </a:xfrm>
          <a:prstGeom prst="rect">
            <a:avLst/>
          </a:prstGeom>
          <a:noFill/>
        </p:spPr>
        <p:txBody>
          <a:bodyPr wrap="square" rtlCol="0">
            <a:spAutoFit/>
          </a:bodyPr>
          <a:lstStyle/>
          <a:p>
            <a:r>
              <a:rPr lang="en-US" sz="1000" b="1" dirty="0">
                <a:latin typeface="Roboto-black"/>
                <a:cs typeface="Roboto-black"/>
              </a:rPr>
              <a:t>MAJOR:</a:t>
            </a:r>
            <a:r>
              <a:rPr lang="en-US" sz="1000" dirty="0">
                <a:latin typeface="Roboto-black"/>
                <a:cs typeface="Roboto-black"/>
              </a:rPr>
              <a:t> Festivals</a:t>
            </a:r>
          </a:p>
          <a:p>
            <a:r>
              <a:rPr lang="en-US" sz="1000" b="1" dirty="0">
                <a:latin typeface="Roboto-black"/>
                <a:cs typeface="Roboto-black"/>
              </a:rPr>
              <a:t>MINI: </a:t>
            </a:r>
            <a:r>
              <a:rPr lang="en-US" sz="1000" dirty="0">
                <a:latin typeface="Roboto-black"/>
                <a:cs typeface="Roboto-black"/>
              </a:rPr>
              <a:t>International Women’s Day</a:t>
            </a:r>
            <a:endParaRPr lang="en-US" sz="1000" b="1" dirty="0">
              <a:latin typeface="Roboto-black"/>
              <a:cs typeface="Roboto-black"/>
            </a:endParaRPr>
          </a:p>
        </p:txBody>
      </p:sp>
      <p:sp>
        <p:nvSpPr>
          <p:cNvPr id="51" name="TextBox 50">
            <a:extLst>
              <a:ext uri="{FF2B5EF4-FFF2-40B4-BE49-F238E27FC236}">
                <a16:creationId xmlns:a16="http://schemas.microsoft.com/office/drawing/2014/main" id="{BEA9062F-6331-4C43-8CEE-957E17BEF19D}"/>
              </a:ext>
            </a:extLst>
          </p:cNvPr>
          <p:cNvSpPr txBox="1"/>
          <p:nvPr/>
        </p:nvSpPr>
        <p:spPr>
          <a:xfrm>
            <a:off x="1967632" y="4278958"/>
            <a:ext cx="2113956" cy="553998"/>
          </a:xfrm>
          <a:prstGeom prst="rect">
            <a:avLst/>
          </a:prstGeom>
          <a:noFill/>
        </p:spPr>
        <p:txBody>
          <a:bodyPr wrap="square" rtlCol="0">
            <a:spAutoFit/>
          </a:bodyPr>
          <a:lstStyle/>
          <a:p>
            <a:r>
              <a:rPr lang="en-US" sz="1000" b="1" dirty="0">
                <a:latin typeface="Roboto-black"/>
                <a:cs typeface="Roboto-black"/>
              </a:rPr>
              <a:t>MAJOR:</a:t>
            </a:r>
            <a:r>
              <a:rPr lang="en-US" sz="1000" dirty="0">
                <a:latin typeface="Roboto-black"/>
                <a:cs typeface="Roboto-black"/>
              </a:rPr>
              <a:t> Outdoor Summer Shows</a:t>
            </a:r>
          </a:p>
          <a:p>
            <a:r>
              <a:rPr lang="en-US" sz="1000" b="1" dirty="0">
                <a:latin typeface="Roboto-black"/>
                <a:cs typeface="Roboto-black"/>
              </a:rPr>
              <a:t>MINI:</a:t>
            </a:r>
            <a:r>
              <a:rPr lang="en-US" sz="1000" dirty="0">
                <a:latin typeface="Roboto-black"/>
                <a:cs typeface="Roboto-black"/>
              </a:rPr>
              <a:t> New Music &amp; Grassroots Venues</a:t>
            </a:r>
            <a:endParaRPr lang="en-US" sz="1000" b="1" dirty="0">
              <a:latin typeface="Roboto-black"/>
              <a:cs typeface="Roboto-black"/>
            </a:endParaRPr>
          </a:p>
        </p:txBody>
      </p:sp>
      <p:sp>
        <p:nvSpPr>
          <p:cNvPr id="53" name="TextBox 52">
            <a:extLst>
              <a:ext uri="{FF2B5EF4-FFF2-40B4-BE49-F238E27FC236}">
                <a16:creationId xmlns:a16="http://schemas.microsoft.com/office/drawing/2014/main" id="{4F8D98C5-CB02-44ED-8C2C-E1536ACAC210}"/>
              </a:ext>
            </a:extLst>
          </p:cNvPr>
          <p:cNvSpPr txBox="1"/>
          <p:nvPr/>
        </p:nvSpPr>
        <p:spPr>
          <a:xfrm>
            <a:off x="1974835" y="5503047"/>
            <a:ext cx="1858770" cy="400110"/>
          </a:xfrm>
          <a:prstGeom prst="rect">
            <a:avLst/>
          </a:prstGeom>
          <a:noFill/>
        </p:spPr>
        <p:txBody>
          <a:bodyPr wrap="square" rtlCol="0">
            <a:spAutoFit/>
          </a:bodyPr>
          <a:lstStyle/>
          <a:p>
            <a:r>
              <a:rPr lang="en-US" sz="1000" b="1" dirty="0">
                <a:latin typeface="Roboto-black"/>
                <a:cs typeface="Roboto-black"/>
              </a:rPr>
              <a:t>MAJOR:</a:t>
            </a:r>
            <a:r>
              <a:rPr lang="en-US" sz="1000" dirty="0">
                <a:latin typeface="Roboto-black"/>
                <a:cs typeface="Roboto-black"/>
              </a:rPr>
              <a:t> Father’s Day</a:t>
            </a:r>
          </a:p>
          <a:p>
            <a:r>
              <a:rPr lang="en-US" sz="1000" b="1" dirty="0">
                <a:latin typeface="Roboto-black"/>
                <a:cs typeface="Roboto-black"/>
              </a:rPr>
              <a:t>MINI: </a:t>
            </a:r>
            <a:r>
              <a:rPr lang="en-US" sz="1000" dirty="0">
                <a:latin typeface="Roboto-black"/>
                <a:cs typeface="Roboto-black"/>
              </a:rPr>
              <a:t>Jubilee Bank Holiday</a:t>
            </a:r>
            <a:endParaRPr lang="en-US" sz="1000" b="1" dirty="0">
              <a:latin typeface="Roboto-black"/>
              <a:cs typeface="Roboto-black"/>
            </a:endParaRPr>
          </a:p>
        </p:txBody>
      </p:sp>
      <p:sp>
        <p:nvSpPr>
          <p:cNvPr id="54" name="TextBox 53">
            <a:extLst>
              <a:ext uri="{FF2B5EF4-FFF2-40B4-BE49-F238E27FC236}">
                <a16:creationId xmlns:a16="http://schemas.microsoft.com/office/drawing/2014/main" id="{3E4489ED-7A7E-4BEA-8192-D86503E00B11}"/>
              </a:ext>
            </a:extLst>
          </p:cNvPr>
          <p:cNvSpPr txBox="1"/>
          <p:nvPr/>
        </p:nvSpPr>
        <p:spPr>
          <a:xfrm>
            <a:off x="4337066" y="2001599"/>
            <a:ext cx="1858770" cy="400110"/>
          </a:xfrm>
          <a:prstGeom prst="rect">
            <a:avLst/>
          </a:prstGeom>
          <a:noFill/>
        </p:spPr>
        <p:txBody>
          <a:bodyPr wrap="square" rtlCol="0">
            <a:spAutoFit/>
          </a:bodyPr>
          <a:lstStyle/>
          <a:p>
            <a:r>
              <a:rPr lang="en-US" sz="1000" b="1" dirty="0">
                <a:latin typeface="Roboto-black"/>
                <a:cs typeface="Roboto-black"/>
              </a:rPr>
              <a:t>MAJOR:</a:t>
            </a:r>
            <a:r>
              <a:rPr lang="en-US" sz="1000" dirty="0">
                <a:latin typeface="Roboto-black"/>
                <a:cs typeface="Roboto-black"/>
              </a:rPr>
              <a:t> Summer Holidays</a:t>
            </a:r>
          </a:p>
          <a:p>
            <a:r>
              <a:rPr lang="en-US" sz="1000" b="1" dirty="0">
                <a:latin typeface="Roboto-black"/>
                <a:cs typeface="Roboto-black"/>
              </a:rPr>
              <a:t>MINI: </a:t>
            </a:r>
            <a:r>
              <a:rPr lang="en-US" sz="1000" dirty="0">
                <a:latin typeface="Roboto-black"/>
                <a:cs typeface="Roboto-black"/>
              </a:rPr>
              <a:t>Attractions</a:t>
            </a:r>
            <a:endParaRPr lang="en-US" sz="1000" b="1" dirty="0">
              <a:latin typeface="Roboto-black"/>
              <a:cs typeface="Roboto-black"/>
            </a:endParaRPr>
          </a:p>
        </p:txBody>
      </p:sp>
      <p:sp>
        <p:nvSpPr>
          <p:cNvPr id="55" name="TextBox 54">
            <a:extLst>
              <a:ext uri="{FF2B5EF4-FFF2-40B4-BE49-F238E27FC236}">
                <a16:creationId xmlns:a16="http://schemas.microsoft.com/office/drawing/2014/main" id="{FA2863C6-012D-4CFE-9F3F-B925D836B3BA}"/>
              </a:ext>
            </a:extLst>
          </p:cNvPr>
          <p:cNvSpPr txBox="1"/>
          <p:nvPr/>
        </p:nvSpPr>
        <p:spPr>
          <a:xfrm>
            <a:off x="4337066" y="3156760"/>
            <a:ext cx="1858770" cy="400110"/>
          </a:xfrm>
          <a:prstGeom prst="rect">
            <a:avLst/>
          </a:prstGeom>
          <a:noFill/>
        </p:spPr>
        <p:txBody>
          <a:bodyPr wrap="square" rtlCol="0">
            <a:spAutoFit/>
          </a:bodyPr>
          <a:lstStyle/>
          <a:p>
            <a:r>
              <a:rPr lang="en-US" sz="1000" b="1" dirty="0">
                <a:latin typeface="Roboto-black"/>
                <a:cs typeface="Roboto-black"/>
              </a:rPr>
              <a:t>MAJOR:</a:t>
            </a:r>
            <a:r>
              <a:rPr lang="en-US" sz="1000" dirty="0">
                <a:latin typeface="Roboto-black"/>
                <a:cs typeface="Roboto-black"/>
              </a:rPr>
              <a:t> Comedy</a:t>
            </a:r>
          </a:p>
          <a:p>
            <a:r>
              <a:rPr lang="en-US" sz="1000" b="1" dirty="0">
                <a:latin typeface="Roboto-black"/>
                <a:cs typeface="Roboto-black"/>
              </a:rPr>
              <a:t>MINI: </a:t>
            </a:r>
            <a:r>
              <a:rPr lang="en-US" sz="1000" dirty="0">
                <a:latin typeface="Roboto-black"/>
                <a:cs typeface="Roboto-black"/>
              </a:rPr>
              <a:t>August Bank Holiday</a:t>
            </a:r>
            <a:endParaRPr lang="en-US" sz="1000" b="1" dirty="0">
              <a:latin typeface="Roboto-black"/>
              <a:cs typeface="Roboto-black"/>
            </a:endParaRPr>
          </a:p>
        </p:txBody>
      </p:sp>
      <p:sp>
        <p:nvSpPr>
          <p:cNvPr id="56" name="TextBox 55">
            <a:extLst>
              <a:ext uri="{FF2B5EF4-FFF2-40B4-BE49-F238E27FC236}">
                <a16:creationId xmlns:a16="http://schemas.microsoft.com/office/drawing/2014/main" id="{5D118473-5F67-4FA2-B97E-74080B7FBA75}"/>
              </a:ext>
            </a:extLst>
          </p:cNvPr>
          <p:cNvSpPr txBox="1"/>
          <p:nvPr/>
        </p:nvSpPr>
        <p:spPr>
          <a:xfrm>
            <a:off x="4337066" y="4278958"/>
            <a:ext cx="1858770" cy="400110"/>
          </a:xfrm>
          <a:prstGeom prst="rect">
            <a:avLst/>
          </a:prstGeom>
          <a:noFill/>
        </p:spPr>
        <p:txBody>
          <a:bodyPr wrap="square" rtlCol="0">
            <a:spAutoFit/>
          </a:bodyPr>
          <a:lstStyle/>
          <a:p>
            <a:r>
              <a:rPr lang="en-US" sz="1000" b="1" dirty="0">
                <a:latin typeface="Roboto-black"/>
                <a:cs typeface="Roboto-black"/>
              </a:rPr>
              <a:t>MAJOR:</a:t>
            </a:r>
            <a:r>
              <a:rPr lang="en-US" sz="1000" dirty="0">
                <a:latin typeface="Roboto-black"/>
                <a:cs typeface="Roboto-black"/>
              </a:rPr>
              <a:t> Autumn Tours</a:t>
            </a:r>
          </a:p>
          <a:p>
            <a:r>
              <a:rPr lang="en-US" sz="1000" b="1" dirty="0">
                <a:latin typeface="Roboto-black"/>
                <a:cs typeface="Roboto-black"/>
              </a:rPr>
              <a:t>MINI: </a:t>
            </a:r>
            <a:r>
              <a:rPr lang="en-US" sz="1000" dirty="0">
                <a:latin typeface="Roboto-black"/>
                <a:cs typeface="Roboto-black"/>
              </a:rPr>
              <a:t>TBC</a:t>
            </a:r>
            <a:endParaRPr lang="en-US" sz="1000" b="1" dirty="0">
              <a:latin typeface="Roboto-black"/>
              <a:cs typeface="Roboto-black"/>
            </a:endParaRPr>
          </a:p>
        </p:txBody>
      </p:sp>
      <p:sp>
        <p:nvSpPr>
          <p:cNvPr id="57" name="TextBox 56">
            <a:extLst>
              <a:ext uri="{FF2B5EF4-FFF2-40B4-BE49-F238E27FC236}">
                <a16:creationId xmlns:a16="http://schemas.microsoft.com/office/drawing/2014/main" id="{587FEE64-14C7-44B4-8AA9-175316BB71D1}"/>
              </a:ext>
            </a:extLst>
          </p:cNvPr>
          <p:cNvSpPr txBox="1"/>
          <p:nvPr/>
        </p:nvSpPr>
        <p:spPr>
          <a:xfrm>
            <a:off x="4337066" y="5479174"/>
            <a:ext cx="1858770" cy="400110"/>
          </a:xfrm>
          <a:prstGeom prst="rect">
            <a:avLst/>
          </a:prstGeom>
          <a:noFill/>
        </p:spPr>
        <p:txBody>
          <a:bodyPr wrap="square" rtlCol="0">
            <a:spAutoFit/>
          </a:bodyPr>
          <a:lstStyle/>
          <a:p>
            <a:r>
              <a:rPr lang="en-US" sz="1000" b="1" dirty="0">
                <a:latin typeface="Roboto-black"/>
                <a:cs typeface="Roboto-black"/>
              </a:rPr>
              <a:t>MAJOR:</a:t>
            </a:r>
            <a:r>
              <a:rPr lang="en-US" sz="1000" dirty="0">
                <a:latin typeface="Roboto-black"/>
                <a:cs typeface="Roboto-black"/>
              </a:rPr>
              <a:t> Christmas Events</a:t>
            </a:r>
          </a:p>
          <a:p>
            <a:r>
              <a:rPr lang="en-US" sz="1000" b="1" dirty="0">
                <a:latin typeface="Roboto-black"/>
                <a:cs typeface="Roboto-black"/>
              </a:rPr>
              <a:t>MINI: </a:t>
            </a:r>
            <a:r>
              <a:rPr lang="en-US" sz="1000" dirty="0">
                <a:latin typeface="Roboto-black"/>
                <a:cs typeface="Roboto-black"/>
              </a:rPr>
              <a:t>TBC</a:t>
            </a:r>
            <a:endParaRPr lang="en-US" sz="1000" b="1" dirty="0">
              <a:latin typeface="Roboto-black"/>
              <a:cs typeface="Roboto-black"/>
            </a:endParaRPr>
          </a:p>
        </p:txBody>
      </p:sp>
      <p:sp>
        <p:nvSpPr>
          <p:cNvPr id="58" name="TextBox 57">
            <a:extLst>
              <a:ext uri="{FF2B5EF4-FFF2-40B4-BE49-F238E27FC236}">
                <a16:creationId xmlns:a16="http://schemas.microsoft.com/office/drawing/2014/main" id="{8471CC6C-5220-431B-BE8E-A43C786086C5}"/>
              </a:ext>
            </a:extLst>
          </p:cNvPr>
          <p:cNvSpPr txBox="1"/>
          <p:nvPr/>
        </p:nvSpPr>
        <p:spPr>
          <a:xfrm>
            <a:off x="6927074" y="1963485"/>
            <a:ext cx="1858770" cy="400110"/>
          </a:xfrm>
          <a:prstGeom prst="rect">
            <a:avLst/>
          </a:prstGeom>
          <a:noFill/>
        </p:spPr>
        <p:txBody>
          <a:bodyPr wrap="square" rtlCol="0">
            <a:spAutoFit/>
          </a:bodyPr>
          <a:lstStyle/>
          <a:p>
            <a:r>
              <a:rPr lang="en-US" sz="1000" b="1" dirty="0">
                <a:latin typeface="Roboto-black"/>
                <a:cs typeface="Roboto-black"/>
              </a:rPr>
              <a:t>MAJOR: </a:t>
            </a:r>
            <a:r>
              <a:rPr lang="en-US" sz="1000" dirty="0">
                <a:latin typeface="Roboto-black"/>
                <a:cs typeface="Roboto-black"/>
              </a:rPr>
              <a:t>TBC</a:t>
            </a:r>
          </a:p>
          <a:p>
            <a:r>
              <a:rPr lang="en-US" sz="1000" b="1" dirty="0">
                <a:latin typeface="Roboto-black"/>
                <a:cs typeface="Roboto-black"/>
              </a:rPr>
              <a:t>MINI: </a:t>
            </a:r>
            <a:r>
              <a:rPr lang="en-US" sz="1000" dirty="0">
                <a:latin typeface="Roboto-black"/>
                <a:cs typeface="Roboto-black"/>
              </a:rPr>
              <a:t>Halloween</a:t>
            </a:r>
            <a:endParaRPr lang="en-US" sz="1000" b="1" dirty="0">
              <a:latin typeface="Roboto-black"/>
              <a:cs typeface="Roboto-black"/>
            </a:endParaRPr>
          </a:p>
        </p:txBody>
      </p:sp>
      <p:sp>
        <p:nvSpPr>
          <p:cNvPr id="59" name="TextBox 58">
            <a:extLst>
              <a:ext uri="{FF2B5EF4-FFF2-40B4-BE49-F238E27FC236}">
                <a16:creationId xmlns:a16="http://schemas.microsoft.com/office/drawing/2014/main" id="{E366EA36-B10C-4F37-98FA-58FD75EC31C9}"/>
              </a:ext>
            </a:extLst>
          </p:cNvPr>
          <p:cNvSpPr txBox="1"/>
          <p:nvPr/>
        </p:nvSpPr>
        <p:spPr>
          <a:xfrm>
            <a:off x="6927074" y="3154828"/>
            <a:ext cx="1858770" cy="400110"/>
          </a:xfrm>
          <a:prstGeom prst="rect">
            <a:avLst/>
          </a:prstGeom>
          <a:noFill/>
        </p:spPr>
        <p:txBody>
          <a:bodyPr wrap="square" rtlCol="0">
            <a:spAutoFit/>
          </a:bodyPr>
          <a:lstStyle/>
          <a:p>
            <a:r>
              <a:rPr lang="en-US" sz="1000" b="1" dirty="0">
                <a:latin typeface="Roboto-black"/>
                <a:cs typeface="Roboto-black"/>
              </a:rPr>
              <a:t>MAJOR: </a:t>
            </a:r>
            <a:r>
              <a:rPr lang="en-US" sz="1000" dirty="0">
                <a:latin typeface="Roboto-black"/>
                <a:cs typeface="Roboto-black"/>
              </a:rPr>
              <a:t>Christmas Gifts</a:t>
            </a:r>
          </a:p>
          <a:p>
            <a:r>
              <a:rPr lang="en-US" sz="1000" b="1" dirty="0">
                <a:latin typeface="Roboto-black"/>
                <a:cs typeface="Roboto-black"/>
              </a:rPr>
              <a:t>MINI: </a:t>
            </a:r>
            <a:r>
              <a:rPr lang="en-US" sz="1000" dirty="0">
                <a:latin typeface="Roboto-black"/>
                <a:cs typeface="Roboto-black"/>
              </a:rPr>
              <a:t>TBC</a:t>
            </a:r>
            <a:endParaRPr lang="en-US" sz="1000" b="1" dirty="0">
              <a:latin typeface="Roboto-black"/>
              <a:cs typeface="Roboto-black"/>
            </a:endParaRPr>
          </a:p>
        </p:txBody>
      </p:sp>
      <p:sp>
        <p:nvSpPr>
          <p:cNvPr id="60" name="TextBox 59">
            <a:extLst>
              <a:ext uri="{FF2B5EF4-FFF2-40B4-BE49-F238E27FC236}">
                <a16:creationId xmlns:a16="http://schemas.microsoft.com/office/drawing/2014/main" id="{6CD48578-17B0-454F-8FD1-D499853F8E95}"/>
              </a:ext>
            </a:extLst>
          </p:cNvPr>
          <p:cNvSpPr txBox="1"/>
          <p:nvPr/>
        </p:nvSpPr>
        <p:spPr>
          <a:xfrm>
            <a:off x="6900319" y="4278958"/>
            <a:ext cx="1858770" cy="400110"/>
          </a:xfrm>
          <a:prstGeom prst="rect">
            <a:avLst/>
          </a:prstGeom>
          <a:noFill/>
        </p:spPr>
        <p:txBody>
          <a:bodyPr wrap="square" rtlCol="0">
            <a:spAutoFit/>
          </a:bodyPr>
          <a:lstStyle/>
          <a:p>
            <a:r>
              <a:rPr lang="en-US" sz="1000" b="1" dirty="0">
                <a:latin typeface="Roboto-black"/>
                <a:cs typeface="Roboto-black"/>
              </a:rPr>
              <a:t>MAJOR: </a:t>
            </a:r>
            <a:r>
              <a:rPr lang="en-US" sz="1000" dirty="0">
                <a:latin typeface="Roboto-black"/>
                <a:cs typeface="Roboto-black"/>
              </a:rPr>
              <a:t>TBC</a:t>
            </a:r>
          </a:p>
          <a:p>
            <a:r>
              <a:rPr lang="en-US" sz="1000" b="1" dirty="0">
                <a:latin typeface="Roboto-black"/>
                <a:cs typeface="Roboto-black"/>
              </a:rPr>
              <a:t>MINI: </a:t>
            </a:r>
            <a:r>
              <a:rPr lang="en-US" sz="1000" dirty="0">
                <a:latin typeface="Roboto-black"/>
                <a:cs typeface="Roboto-black"/>
              </a:rPr>
              <a:t>New Year’s Eve</a:t>
            </a:r>
            <a:endParaRPr lang="en-US" sz="1000" b="1" dirty="0">
              <a:latin typeface="Roboto-black"/>
              <a:cs typeface="Roboto-black"/>
            </a:endParaRPr>
          </a:p>
        </p:txBody>
      </p:sp>
      <p:sp>
        <p:nvSpPr>
          <p:cNvPr id="61" name="TextBox 60">
            <a:extLst>
              <a:ext uri="{FF2B5EF4-FFF2-40B4-BE49-F238E27FC236}">
                <a16:creationId xmlns:a16="http://schemas.microsoft.com/office/drawing/2014/main" id="{141C4C71-F970-4E3C-8F37-03F01F142039}"/>
              </a:ext>
            </a:extLst>
          </p:cNvPr>
          <p:cNvSpPr txBox="1"/>
          <p:nvPr/>
        </p:nvSpPr>
        <p:spPr>
          <a:xfrm>
            <a:off x="6922150" y="5423058"/>
            <a:ext cx="1858770" cy="400110"/>
          </a:xfrm>
          <a:prstGeom prst="rect">
            <a:avLst/>
          </a:prstGeom>
          <a:noFill/>
        </p:spPr>
        <p:txBody>
          <a:bodyPr wrap="square" rtlCol="0">
            <a:spAutoFit/>
          </a:bodyPr>
          <a:lstStyle/>
          <a:p>
            <a:r>
              <a:rPr lang="en-US" sz="1000" b="1" dirty="0">
                <a:latin typeface="Roboto-black"/>
                <a:cs typeface="Roboto-black"/>
              </a:rPr>
              <a:t>MAJOR: </a:t>
            </a:r>
            <a:r>
              <a:rPr lang="en-US" sz="1000" dirty="0">
                <a:latin typeface="Roboto-black"/>
                <a:cs typeface="Roboto-black"/>
              </a:rPr>
              <a:t>100 Gigs in 2023</a:t>
            </a:r>
          </a:p>
          <a:p>
            <a:r>
              <a:rPr lang="en-US" sz="1000" b="1" dirty="0">
                <a:latin typeface="Roboto-black"/>
                <a:cs typeface="Roboto-black"/>
              </a:rPr>
              <a:t>MINI: </a:t>
            </a:r>
            <a:r>
              <a:rPr lang="en-US" sz="1000" dirty="0">
                <a:latin typeface="Roboto-black"/>
                <a:cs typeface="Roboto-black"/>
              </a:rPr>
              <a:t>TBC</a:t>
            </a:r>
            <a:endParaRPr lang="en-US" sz="1000" b="1" dirty="0">
              <a:latin typeface="Roboto-black"/>
              <a:cs typeface="Roboto-black"/>
            </a:endParaRPr>
          </a:p>
        </p:txBody>
      </p:sp>
    </p:spTree>
    <p:extLst>
      <p:ext uri="{BB962C8B-B14F-4D97-AF65-F5344CB8AC3E}">
        <p14:creationId xmlns:p14="http://schemas.microsoft.com/office/powerpoint/2010/main" val="292576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50"/>
            <a:ext cx="12192000" cy="6858000"/>
          </a:xfrm>
          <a:prstGeom prst="rect">
            <a:avLst/>
          </a:prstGeom>
          <a:solidFill>
            <a:srgbClr val="0C9A9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5D28C12-D91C-4996-BC2A-518D275C58E5}"/>
              </a:ext>
            </a:extLst>
          </p:cNvPr>
          <p:cNvSpPr txBox="1"/>
          <p:nvPr/>
        </p:nvSpPr>
        <p:spPr>
          <a:xfrm>
            <a:off x="482375" y="212611"/>
            <a:ext cx="9204268" cy="5755422"/>
          </a:xfrm>
          <a:prstGeom prst="rect">
            <a:avLst/>
          </a:prstGeom>
          <a:noFill/>
        </p:spPr>
        <p:txBody>
          <a:bodyPr wrap="square" rtlCol="0">
            <a:spAutoFit/>
          </a:bodyPr>
          <a:lstStyle/>
          <a:p>
            <a:r>
              <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rPr>
              <a:t>In 2022, we will endeavour to create a solid content plan throughout the year, with a focus on major monthly campaigns, and smaller mini campaigns.</a:t>
            </a: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a:p>
            <a:r>
              <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rPr>
              <a:t>The campaigns will be split out amongst certain team members, with guidance and input from the rest of the team. The campaigns will have a central tagline or artwork to be used across all channels.</a:t>
            </a: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a:p>
            <a:r>
              <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rPr>
              <a:t>The major campaigns will be present across all of See Tickets channels, including social, email and web. We will aim to reach as wide an audience as possible, with the theme of the campaign being fairly generic or having widespread appeal.</a:t>
            </a: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a:p>
            <a:r>
              <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rPr>
              <a:t>Examples of these campaigns include:</a:t>
            </a: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a:p>
            <a:r>
              <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rPr>
              <a:t>The mini campaigns will include less activity than the major campaigns and be more targeted toward certain groups of customers, rather than a wide audience. We will focus more on pushing engaging content, such as blogs and social content, rather than sales in these.</a:t>
            </a: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a:p>
            <a:r>
              <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rPr>
              <a:t>Examples of these campaigns include:</a:t>
            </a: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p:txBody>
      </p:sp>
      <p:sp>
        <p:nvSpPr>
          <p:cNvPr id="28" name="Forme libre : forme 21">
            <a:extLst>
              <a:ext uri="{FF2B5EF4-FFF2-40B4-BE49-F238E27FC236}">
                <a16:creationId xmlns:a16="http://schemas.microsoft.com/office/drawing/2014/main" id="{0EB073D3-CDC1-4F6B-9C7F-269F27E8D5A6}"/>
              </a:ext>
            </a:extLst>
          </p:cNvPr>
          <p:cNvSpPr/>
          <p:nvPr/>
        </p:nvSpPr>
        <p:spPr>
          <a:xfrm>
            <a:off x="593247" y="3348816"/>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TextBox 15"/>
          <p:cNvSpPr txBox="1"/>
          <p:nvPr/>
        </p:nvSpPr>
        <p:spPr>
          <a:xfrm>
            <a:off x="849125" y="3555784"/>
            <a:ext cx="1312184" cy="707886"/>
          </a:xfrm>
          <a:prstGeom prst="rect">
            <a:avLst/>
          </a:prstGeom>
          <a:noFill/>
        </p:spPr>
        <p:txBody>
          <a:bodyPr wrap="square" rtlCol="0">
            <a:spAutoFit/>
          </a:bodyPr>
          <a:lstStyle/>
          <a:p>
            <a:r>
              <a:rPr lang="en-US" sz="2000" b="1" dirty="0">
                <a:latin typeface="Roboto-black"/>
                <a:cs typeface="Roboto-black"/>
              </a:rPr>
              <a:t>Mother’s Day</a:t>
            </a:r>
          </a:p>
        </p:txBody>
      </p:sp>
      <p:sp>
        <p:nvSpPr>
          <p:cNvPr id="25" name="Forme libre : forme 21">
            <a:extLst>
              <a:ext uri="{FF2B5EF4-FFF2-40B4-BE49-F238E27FC236}">
                <a16:creationId xmlns:a16="http://schemas.microsoft.com/office/drawing/2014/main" id="{895C1A8B-C7ED-4F03-993D-A130E5E2AF98}"/>
              </a:ext>
            </a:extLst>
          </p:cNvPr>
          <p:cNvSpPr/>
          <p:nvPr/>
        </p:nvSpPr>
        <p:spPr>
          <a:xfrm>
            <a:off x="2390795" y="3352312"/>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6" name="TextBox 25">
            <a:extLst>
              <a:ext uri="{FF2B5EF4-FFF2-40B4-BE49-F238E27FC236}">
                <a16:creationId xmlns:a16="http://schemas.microsoft.com/office/drawing/2014/main" id="{FF359F77-81A4-42A1-A8FE-DD69013C39E4}"/>
              </a:ext>
            </a:extLst>
          </p:cNvPr>
          <p:cNvSpPr txBox="1"/>
          <p:nvPr/>
        </p:nvSpPr>
        <p:spPr>
          <a:xfrm>
            <a:off x="2646673" y="3559280"/>
            <a:ext cx="1312184" cy="400110"/>
          </a:xfrm>
          <a:prstGeom prst="rect">
            <a:avLst/>
          </a:prstGeom>
          <a:noFill/>
        </p:spPr>
        <p:txBody>
          <a:bodyPr wrap="square" rtlCol="0">
            <a:spAutoFit/>
          </a:bodyPr>
          <a:lstStyle/>
          <a:p>
            <a:r>
              <a:rPr lang="en-US" sz="2000" b="1" dirty="0">
                <a:latin typeface="Roboto-black"/>
                <a:cs typeface="Roboto-black"/>
              </a:rPr>
              <a:t>Festivals</a:t>
            </a:r>
          </a:p>
        </p:txBody>
      </p:sp>
      <p:sp>
        <p:nvSpPr>
          <p:cNvPr id="27" name="Forme libre : forme 21">
            <a:extLst>
              <a:ext uri="{FF2B5EF4-FFF2-40B4-BE49-F238E27FC236}">
                <a16:creationId xmlns:a16="http://schemas.microsoft.com/office/drawing/2014/main" id="{AC542B66-A696-410E-A1BE-332B819B2192}"/>
              </a:ext>
            </a:extLst>
          </p:cNvPr>
          <p:cNvSpPr/>
          <p:nvPr/>
        </p:nvSpPr>
        <p:spPr>
          <a:xfrm>
            <a:off x="4213190" y="3348816"/>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2" name="TextBox 31">
            <a:extLst>
              <a:ext uri="{FF2B5EF4-FFF2-40B4-BE49-F238E27FC236}">
                <a16:creationId xmlns:a16="http://schemas.microsoft.com/office/drawing/2014/main" id="{BC007B3A-7EBE-4D48-A42B-5500E10F37A4}"/>
              </a:ext>
            </a:extLst>
          </p:cNvPr>
          <p:cNvSpPr txBox="1"/>
          <p:nvPr/>
        </p:nvSpPr>
        <p:spPr>
          <a:xfrm>
            <a:off x="4469068" y="3555784"/>
            <a:ext cx="1312184" cy="707886"/>
          </a:xfrm>
          <a:prstGeom prst="rect">
            <a:avLst/>
          </a:prstGeom>
          <a:noFill/>
        </p:spPr>
        <p:txBody>
          <a:bodyPr wrap="square" rtlCol="0">
            <a:spAutoFit/>
          </a:bodyPr>
          <a:lstStyle/>
          <a:p>
            <a:r>
              <a:rPr lang="en-US" sz="2000" b="1" dirty="0">
                <a:latin typeface="Roboto-black"/>
                <a:cs typeface="Roboto-black"/>
              </a:rPr>
              <a:t>Father’s Day</a:t>
            </a:r>
          </a:p>
        </p:txBody>
      </p:sp>
      <p:sp>
        <p:nvSpPr>
          <p:cNvPr id="33" name="Forme libre : forme 21">
            <a:extLst>
              <a:ext uri="{FF2B5EF4-FFF2-40B4-BE49-F238E27FC236}">
                <a16:creationId xmlns:a16="http://schemas.microsoft.com/office/drawing/2014/main" id="{12A38525-70D9-469F-8664-F8EBFCBAF2C4}"/>
              </a:ext>
            </a:extLst>
          </p:cNvPr>
          <p:cNvSpPr/>
          <p:nvPr/>
        </p:nvSpPr>
        <p:spPr>
          <a:xfrm>
            <a:off x="6010738" y="3345975"/>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4" name="TextBox 33">
            <a:extLst>
              <a:ext uri="{FF2B5EF4-FFF2-40B4-BE49-F238E27FC236}">
                <a16:creationId xmlns:a16="http://schemas.microsoft.com/office/drawing/2014/main" id="{F15AFF2C-E08D-49B3-83C5-A6DD7A4F753B}"/>
              </a:ext>
            </a:extLst>
          </p:cNvPr>
          <p:cNvSpPr txBox="1"/>
          <p:nvPr/>
        </p:nvSpPr>
        <p:spPr>
          <a:xfrm>
            <a:off x="6266616" y="3552943"/>
            <a:ext cx="1312184" cy="400110"/>
          </a:xfrm>
          <a:prstGeom prst="rect">
            <a:avLst/>
          </a:prstGeom>
          <a:noFill/>
        </p:spPr>
        <p:txBody>
          <a:bodyPr wrap="square" rtlCol="0">
            <a:spAutoFit/>
          </a:bodyPr>
          <a:lstStyle/>
          <a:p>
            <a:r>
              <a:rPr lang="en-US" sz="2000" b="1" dirty="0">
                <a:latin typeface="Roboto-black"/>
                <a:cs typeface="Roboto-black"/>
              </a:rPr>
              <a:t>Comedy</a:t>
            </a:r>
          </a:p>
        </p:txBody>
      </p:sp>
      <p:sp>
        <p:nvSpPr>
          <p:cNvPr id="35" name="Forme libre : forme 21">
            <a:extLst>
              <a:ext uri="{FF2B5EF4-FFF2-40B4-BE49-F238E27FC236}">
                <a16:creationId xmlns:a16="http://schemas.microsoft.com/office/drawing/2014/main" id="{D076CA0B-9356-45AD-A359-E75E2F237F56}"/>
              </a:ext>
            </a:extLst>
          </p:cNvPr>
          <p:cNvSpPr/>
          <p:nvPr/>
        </p:nvSpPr>
        <p:spPr>
          <a:xfrm>
            <a:off x="7833133" y="3345975"/>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6" name="TextBox 35">
            <a:extLst>
              <a:ext uri="{FF2B5EF4-FFF2-40B4-BE49-F238E27FC236}">
                <a16:creationId xmlns:a16="http://schemas.microsoft.com/office/drawing/2014/main" id="{EB44B1CA-ACCD-454C-9F38-CC937CDB2642}"/>
              </a:ext>
            </a:extLst>
          </p:cNvPr>
          <p:cNvSpPr txBox="1"/>
          <p:nvPr/>
        </p:nvSpPr>
        <p:spPr>
          <a:xfrm>
            <a:off x="8089011" y="3552943"/>
            <a:ext cx="1379104" cy="400110"/>
          </a:xfrm>
          <a:prstGeom prst="rect">
            <a:avLst/>
          </a:prstGeom>
          <a:noFill/>
        </p:spPr>
        <p:txBody>
          <a:bodyPr wrap="square" rtlCol="0">
            <a:spAutoFit/>
          </a:bodyPr>
          <a:lstStyle/>
          <a:p>
            <a:r>
              <a:rPr lang="en-US" sz="2000" b="1" dirty="0">
                <a:latin typeface="Roboto-black"/>
                <a:cs typeface="Roboto-black"/>
              </a:rPr>
              <a:t>Christmas</a:t>
            </a:r>
          </a:p>
        </p:txBody>
      </p:sp>
      <p:sp>
        <p:nvSpPr>
          <p:cNvPr id="37" name="Forme libre : forme 21">
            <a:extLst>
              <a:ext uri="{FF2B5EF4-FFF2-40B4-BE49-F238E27FC236}">
                <a16:creationId xmlns:a16="http://schemas.microsoft.com/office/drawing/2014/main" id="{9B02AEF2-D8D4-48B3-8B59-409720F2AFDA}"/>
              </a:ext>
            </a:extLst>
          </p:cNvPr>
          <p:cNvSpPr/>
          <p:nvPr/>
        </p:nvSpPr>
        <p:spPr>
          <a:xfrm>
            <a:off x="593247" y="5770819"/>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8" name="TextBox 37">
            <a:extLst>
              <a:ext uri="{FF2B5EF4-FFF2-40B4-BE49-F238E27FC236}">
                <a16:creationId xmlns:a16="http://schemas.microsoft.com/office/drawing/2014/main" id="{661E7139-B885-4ADD-8D3A-2315B706042B}"/>
              </a:ext>
            </a:extLst>
          </p:cNvPr>
          <p:cNvSpPr txBox="1"/>
          <p:nvPr/>
        </p:nvSpPr>
        <p:spPr>
          <a:xfrm>
            <a:off x="849125" y="5977787"/>
            <a:ext cx="1312184" cy="707886"/>
          </a:xfrm>
          <a:prstGeom prst="rect">
            <a:avLst/>
          </a:prstGeom>
          <a:noFill/>
        </p:spPr>
        <p:txBody>
          <a:bodyPr wrap="square" rtlCol="0">
            <a:spAutoFit/>
          </a:bodyPr>
          <a:lstStyle/>
          <a:p>
            <a:r>
              <a:rPr lang="en-US" sz="2000" b="1" dirty="0">
                <a:latin typeface="Roboto-black"/>
                <a:cs typeface="Roboto-black"/>
              </a:rPr>
              <a:t>The BRITs</a:t>
            </a:r>
          </a:p>
        </p:txBody>
      </p:sp>
      <p:sp>
        <p:nvSpPr>
          <p:cNvPr id="39" name="Forme libre : forme 21">
            <a:extLst>
              <a:ext uri="{FF2B5EF4-FFF2-40B4-BE49-F238E27FC236}">
                <a16:creationId xmlns:a16="http://schemas.microsoft.com/office/drawing/2014/main" id="{D1439AAF-8A63-4774-89E3-52252BE93B54}"/>
              </a:ext>
            </a:extLst>
          </p:cNvPr>
          <p:cNvSpPr/>
          <p:nvPr/>
        </p:nvSpPr>
        <p:spPr>
          <a:xfrm>
            <a:off x="2390795" y="5774315"/>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0" name="TextBox 39">
            <a:extLst>
              <a:ext uri="{FF2B5EF4-FFF2-40B4-BE49-F238E27FC236}">
                <a16:creationId xmlns:a16="http://schemas.microsoft.com/office/drawing/2014/main" id="{94E54A25-8B8F-4522-82F6-71991A586BCF}"/>
              </a:ext>
            </a:extLst>
          </p:cNvPr>
          <p:cNvSpPr txBox="1"/>
          <p:nvPr/>
        </p:nvSpPr>
        <p:spPr>
          <a:xfrm>
            <a:off x="2543694" y="5981283"/>
            <a:ext cx="1415163" cy="830997"/>
          </a:xfrm>
          <a:prstGeom prst="rect">
            <a:avLst/>
          </a:prstGeom>
          <a:noFill/>
        </p:spPr>
        <p:txBody>
          <a:bodyPr wrap="square" rtlCol="0">
            <a:spAutoFit/>
          </a:bodyPr>
          <a:lstStyle/>
          <a:p>
            <a:r>
              <a:rPr lang="en-US" sz="1600" b="1" dirty="0">
                <a:latin typeface="Roboto-black"/>
                <a:cs typeface="Roboto-black"/>
              </a:rPr>
              <a:t>International Women’s Day</a:t>
            </a:r>
          </a:p>
        </p:txBody>
      </p:sp>
      <p:sp>
        <p:nvSpPr>
          <p:cNvPr id="41" name="Forme libre : forme 21">
            <a:extLst>
              <a:ext uri="{FF2B5EF4-FFF2-40B4-BE49-F238E27FC236}">
                <a16:creationId xmlns:a16="http://schemas.microsoft.com/office/drawing/2014/main" id="{BF0A206A-4062-4502-9649-C0DB181D92D1}"/>
              </a:ext>
            </a:extLst>
          </p:cNvPr>
          <p:cNvSpPr/>
          <p:nvPr/>
        </p:nvSpPr>
        <p:spPr>
          <a:xfrm>
            <a:off x="4213190" y="5770819"/>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2" name="TextBox 41">
            <a:extLst>
              <a:ext uri="{FF2B5EF4-FFF2-40B4-BE49-F238E27FC236}">
                <a16:creationId xmlns:a16="http://schemas.microsoft.com/office/drawing/2014/main" id="{4D7DAD42-5A32-47A5-96C8-92B6188FE8A8}"/>
              </a:ext>
            </a:extLst>
          </p:cNvPr>
          <p:cNvSpPr txBox="1"/>
          <p:nvPr/>
        </p:nvSpPr>
        <p:spPr>
          <a:xfrm>
            <a:off x="4469068" y="5977787"/>
            <a:ext cx="1312184" cy="707886"/>
          </a:xfrm>
          <a:prstGeom prst="rect">
            <a:avLst/>
          </a:prstGeom>
          <a:noFill/>
        </p:spPr>
        <p:txBody>
          <a:bodyPr wrap="square" rtlCol="0">
            <a:spAutoFit/>
          </a:bodyPr>
          <a:lstStyle/>
          <a:p>
            <a:r>
              <a:rPr lang="en-US" sz="2000" b="1" dirty="0">
                <a:latin typeface="Roboto-black"/>
                <a:cs typeface="Roboto-black"/>
              </a:rPr>
              <a:t>Record Store Day</a:t>
            </a:r>
          </a:p>
        </p:txBody>
      </p:sp>
      <p:sp>
        <p:nvSpPr>
          <p:cNvPr id="43" name="Forme libre : forme 21">
            <a:extLst>
              <a:ext uri="{FF2B5EF4-FFF2-40B4-BE49-F238E27FC236}">
                <a16:creationId xmlns:a16="http://schemas.microsoft.com/office/drawing/2014/main" id="{BDA6E756-C5D0-4E4A-BF39-CF06B362A352}"/>
              </a:ext>
            </a:extLst>
          </p:cNvPr>
          <p:cNvSpPr/>
          <p:nvPr/>
        </p:nvSpPr>
        <p:spPr>
          <a:xfrm>
            <a:off x="6010738" y="5767978"/>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4" name="TextBox 43">
            <a:extLst>
              <a:ext uri="{FF2B5EF4-FFF2-40B4-BE49-F238E27FC236}">
                <a16:creationId xmlns:a16="http://schemas.microsoft.com/office/drawing/2014/main" id="{5B990E22-5B07-4E02-98B5-C772CF0EBD81}"/>
              </a:ext>
            </a:extLst>
          </p:cNvPr>
          <p:cNvSpPr txBox="1"/>
          <p:nvPr/>
        </p:nvSpPr>
        <p:spPr>
          <a:xfrm>
            <a:off x="6266616" y="5974946"/>
            <a:ext cx="1312184" cy="830997"/>
          </a:xfrm>
          <a:prstGeom prst="rect">
            <a:avLst/>
          </a:prstGeom>
          <a:noFill/>
        </p:spPr>
        <p:txBody>
          <a:bodyPr wrap="square" rtlCol="0">
            <a:spAutoFit/>
          </a:bodyPr>
          <a:lstStyle/>
          <a:p>
            <a:r>
              <a:rPr lang="en-US" sz="1600" b="1" dirty="0">
                <a:latin typeface="Roboto-black"/>
                <a:cs typeface="Roboto-black"/>
              </a:rPr>
              <a:t>Grassroots &amp; New Music</a:t>
            </a:r>
          </a:p>
        </p:txBody>
      </p:sp>
      <p:sp>
        <p:nvSpPr>
          <p:cNvPr id="45" name="Forme libre : forme 21">
            <a:extLst>
              <a:ext uri="{FF2B5EF4-FFF2-40B4-BE49-F238E27FC236}">
                <a16:creationId xmlns:a16="http://schemas.microsoft.com/office/drawing/2014/main" id="{5B79920F-3683-4FB9-A3AA-BD325D8623E7}"/>
              </a:ext>
            </a:extLst>
          </p:cNvPr>
          <p:cNvSpPr/>
          <p:nvPr/>
        </p:nvSpPr>
        <p:spPr>
          <a:xfrm>
            <a:off x="7833133" y="5767978"/>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6" name="TextBox 45">
            <a:extLst>
              <a:ext uri="{FF2B5EF4-FFF2-40B4-BE49-F238E27FC236}">
                <a16:creationId xmlns:a16="http://schemas.microsoft.com/office/drawing/2014/main" id="{8BCC3157-911B-44BC-A7D9-7FD8F44C54AC}"/>
              </a:ext>
            </a:extLst>
          </p:cNvPr>
          <p:cNvSpPr txBox="1"/>
          <p:nvPr/>
        </p:nvSpPr>
        <p:spPr>
          <a:xfrm>
            <a:off x="8089011" y="5974946"/>
            <a:ext cx="1379104" cy="707886"/>
          </a:xfrm>
          <a:prstGeom prst="rect">
            <a:avLst/>
          </a:prstGeom>
          <a:noFill/>
        </p:spPr>
        <p:txBody>
          <a:bodyPr wrap="square" rtlCol="0">
            <a:spAutoFit/>
          </a:bodyPr>
          <a:lstStyle/>
          <a:p>
            <a:r>
              <a:rPr lang="en-US" sz="2000" b="1" dirty="0">
                <a:latin typeface="Roboto-black"/>
                <a:cs typeface="Roboto-black"/>
              </a:rPr>
              <a:t>Bank Holidays</a:t>
            </a:r>
          </a:p>
        </p:txBody>
      </p:sp>
      <p:sp>
        <p:nvSpPr>
          <p:cNvPr id="47" name="TextBox 46">
            <a:extLst>
              <a:ext uri="{FF2B5EF4-FFF2-40B4-BE49-F238E27FC236}">
                <a16:creationId xmlns:a16="http://schemas.microsoft.com/office/drawing/2014/main" id="{887AF63A-2D46-4495-BEE5-F8CDBB58C6FE}"/>
              </a:ext>
            </a:extLst>
          </p:cNvPr>
          <p:cNvSpPr txBox="1"/>
          <p:nvPr/>
        </p:nvSpPr>
        <p:spPr>
          <a:xfrm rot="16200000">
            <a:off x="7640408" y="2028616"/>
            <a:ext cx="6766560" cy="2800767"/>
          </a:xfrm>
          <a:prstGeom prst="rect">
            <a:avLst/>
          </a:prstGeom>
          <a:noFill/>
        </p:spPr>
        <p:txBody>
          <a:bodyPr wrap="square" rtlCol="0">
            <a:spAutoFit/>
          </a:bodyPr>
          <a:lstStyle/>
          <a:p>
            <a:r>
              <a:rPr lang="en-GB" sz="8800" dirty="0">
                <a:solidFill>
                  <a:schemeClr val="bg1"/>
                </a:solidFill>
                <a:latin typeface="Roboto Black" panose="02000000000000000000" pitchFamily="2" charset="0"/>
                <a:ea typeface="Roboto Black" panose="02000000000000000000" pitchFamily="2" charset="0"/>
              </a:rPr>
              <a:t>CONTENT MARKETING</a:t>
            </a:r>
          </a:p>
        </p:txBody>
      </p:sp>
    </p:spTree>
    <p:extLst>
      <p:ext uri="{BB962C8B-B14F-4D97-AF65-F5344CB8AC3E}">
        <p14:creationId xmlns:p14="http://schemas.microsoft.com/office/powerpoint/2010/main" val="63852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C9A9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rme libre : forme 21">
            <a:extLst>
              <a:ext uri="{FF2B5EF4-FFF2-40B4-BE49-F238E27FC236}">
                <a16:creationId xmlns:a16="http://schemas.microsoft.com/office/drawing/2014/main" id="{0EB073D3-CDC1-4F6B-9C7F-269F27E8D5A6}"/>
              </a:ext>
            </a:extLst>
          </p:cNvPr>
          <p:cNvSpPr/>
          <p:nvPr/>
        </p:nvSpPr>
        <p:spPr>
          <a:xfrm>
            <a:off x="4212613" y="748145"/>
            <a:ext cx="3766773" cy="3028218"/>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Roboto"/>
              <a:ea typeface="+mn-ea"/>
              <a:cs typeface="+mn-cs"/>
            </a:endParaRPr>
          </a:p>
        </p:txBody>
      </p:sp>
      <p:sp>
        <p:nvSpPr>
          <p:cNvPr id="7" name="Forme libre : forme 20">
            <a:extLst>
              <a:ext uri="{FF2B5EF4-FFF2-40B4-BE49-F238E27FC236}">
                <a16:creationId xmlns:a16="http://schemas.microsoft.com/office/drawing/2014/main" id="{9537B11C-CAFA-4C28-AFDA-17E937328E35}"/>
              </a:ext>
            </a:extLst>
          </p:cNvPr>
          <p:cNvSpPr/>
          <p:nvPr/>
        </p:nvSpPr>
        <p:spPr>
          <a:xfrm>
            <a:off x="3981894" y="2795437"/>
            <a:ext cx="3766774" cy="3028735"/>
          </a:xfrm>
          <a:custGeom>
            <a:avLst/>
            <a:gdLst>
              <a:gd name="connsiteX0" fmla="*/ 3495591 w 3766774"/>
              <a:gd name="connsiteY0" fmla="*/ 0 h 3028735"/>
              <a:gd name="connsiteX1" fmla="*/ 2757553 w 3766774"/>
              <a:gd name="connsiteY1" fmla="*/ 2757551 h 3028735"/>
              <a:gd name="connsiteX2" fmla="*/ 0 w 3766774"/>
              <a:gd name="connsiteY2" fmla="*/ 2019516 h 3028735"/>
            </a:gdLst>
            <a:ahLst/>
            <a:cxnLst>
              <a:cxn ang="0">
                <a:pos x="connsiteX0" y="connsiteY0"/>
              </a:cxn>
              <a:cxn ang="0">
                <a:pos x="connsiteX1" y="connsiteY1"/>
              </a:cxn>
              <a:cxn ang="0">
                <a:pos x="connsiteX2" y="connsiteY2"/>
              </a:cxn>
            </a:cxnLst>
            <a:rect l="l" t="t" r="r" b="b"/>
            <a:pathLst>
              <a:path w="3766774" h="3028735">
                <a:moveTo>
                  <a:pt x="3495591" y="0"/>
                </a:moveTo>
                <a:cubicBezTo>
                  <a:pt x="4053270" y="965856"/>
                  <a:pt x="3723409" y="2199872"/>
                  <a:pt x="2757553" y="2757551"/>
                </a:cubicBezTo>
                <a:cubicBezTo>
                  <a:pt x="1791699" y="3315232"/>
                  <a:pt x="557682" y="2985369"/>
                  <a:pt x="0" y="2019516"/>
                </a:cubicBez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Roboto"/>
              <a:ea typeface="+mn-ea"/>
              <a:cs typeface="+mn-cs"/>
            </a:endParaRPr>
          </a:p>
        </p:txBody>
      </p:sp>
      <p:sp>
        <p:nvSpPr>
          <p:cNvPr id="8" name="TextBox 7">
            <a:extLst>
              <a:ext uri="{FF2B5EF4-FFF2-40B4-BE49-F238E27FC236}">
                <a16:creationId xmlns:a16="http://schemas.microsoft.com/office/drawing/2014/main" id="{B2F04034-E80D-467C-B6A4-6651AFE95752}"/>
              </a:ext>
            </a:extLst>
          </p:cNvPr>
          <p:cNvSpPr txBox="1"/>
          <p:nvPr/>
        </p:nvSpPr>
        <p:spPr>
          <a:xfrm rot="16200000">
            <a:off x="7662910" y="2074336"/>
            <a:ext cx="6766560" cy="2800767"/>
          </a:xfrm>
          <a:prstGeom prst="rect">
            <a:avLst/>
          </a:prstGeom>
          <a:noFill/>
        </p:spPr>
        <p:txBody>
          <a:bodyPr wrap="square" rtlCol="0">
            <a:spAutoFit/>
          </a:bodyPr>
          <a:lstStyle/>
          <a:p>
            <a:r>
              <a:rPr lang="en-GB" sz="8800" dirty="0">
                <a:solidFill>
                  <a:schemeClr val="bg1"/>
                </a:solidFill>
                <a:latin typeface="Roboto Black" panose="02000000000000000000" pitchFamily="2" charset="0"/>
                <a:ea typeface="Roboto Black" panose="02000000000000000000" pitchFamily="2" charset="0"/>
              </a:rPr>
              <a:t>MAJOR CAMPAIGNS</a:t>
            </a:r>
          </a:p>
        </p:txBody>
      </p:sp>
    </p:spTree>
    <p:extLst>
      <p:ext uri="{BB962C8B-B14F-4D97-AF65-F5344CB8AC3E}">
        <p14:creationId xmlns:p14="http://schemas.microsoft.com/office/powerpoint/2010/main" val="381627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50"/>
            <a:ext cx="12192000" cy="6858000"/>
          </a:xfrm>
          <a:prstGeom prst="rect">
            <a:avLst/>
          </a:prstGeom>
          <a:solidFill>
            <a:srgbClr val="0C9A9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433BD473-AA66-4238-AD6A-19172A0ADE6C}"/>
              </a:ext>
            </a:extLst>
          </p:cNvPr>
          <p:cNvCxnSpPr>
            <a:cxnSpLocks/>
          </p:cNvCxnSpPr>
          <p:nvPr/>
        </p:nvCxnSpPr>
        <p:spPr>
          <a:xfrm>
            <a:off x="1579418" y="1305498"/>
            <a:ext cx="395685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35D28C12-D91C-4996-BC2A-518D275C58E5}"/>
              </a:ext>
            </a:extLst>
          </p:cNvPr>
          <p:cNvSpPr txBox="1"/>
          <p:nvPr/>
        </p:nvSpPr>
        <p:spPr>
          <a:xfrm>
            <a:off x="914637" y="630343"/>
            <a:ext cx="9204268" cy="584775"/>
          </a:xfrm>
          <a:prstGeom prst="rect">
            <a:avLst/>
          </a:prstGeom>
          <a:noFill/>
        </p:spPr>
        <p:txBody>
          <a:bodyPr wrap="square" rtlCol="0">
            <a:spAutoFit/>
          </a:bodyPr>
          <a:lstStyle/>
          <a:p>
            <a:r>
              <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rPr>
              <a:t>Activity included in each major campaign will include, as a minimum:</a:t>
            </a: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p:txBody>
      </p:sp>
      <p:sp>
        <p:nvSpPr>
          <p:cNvPr id="28" name="Forme libre : forme 21">
            <a:extLst>
              <a:ext uri="{FF2B5EF4-FFF2-40B4-BE49-F238E27FC236}">
                <a16:creationId xmlns:a16="http://schemas.microsoft.com/office/drawing/2014/main" id="{0EB073D3-CDC1-4F6B-9C7F-269F27E8D5A6}"/>
              </a:ext>
            </a:extLst>
          </p:cNvPr>
          <p:cNvSpPr/>
          <p:nvPr/>
        </p:nvSpPr>
        <p:spPr>
          <a:xfrm>
            <a:off x="914637" y="1166163"/>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TextBox 15"/>
          <p:cNvSpPr txBox="1"/>
          <p:nvPr/>
        </p:nvSpPr>
        <p:spPr>
          <a:xfrm>
            <a:off x="1170515" y="1373131"/>
            <a:ext cx="1447994" cy="707886"/>
          </a:xfrm>
          <a:prstGeom prst="rect">
            <a:avLst/>
          </a:prstGeom>
          <a:noFill/>
        </p:spPr>
        <p:txBody>
          <a:bodyPr wrap="square" rtlCol="0">
            <a:spAutoFit/>
          </a:bodyPr>
          <a:lstStyle/>
          <a:p>
            <a:r>
              <a:rPr lang="en-US" sz="2000" b="1" dirty="0">
                <a:latin typeface="Roboto-black"/>
                <a:cs typeface="Roboto-black"/>
              </a:rPr>
              <a:t>National Newsletter</a:t>
            </a:r>
          </a:p>
        </p:txBody>
      </p:sp>
      <p:sp>
        <p:nvSpPr>
          <p:cNvPr id="25" name="Forme libre : forme 21">
            <a:extLst>
              <a:ext uri="{FF2B5EF4-FFF2-40B4-BE49-F238E27FC236}">
                <a16:creationId xmlns:a16="http://schemas.microsoft.com/office/drawing/2014/main" id="{895C1A8B-C7ED-4F03-993D-A130E5E2AF98}"/>
              </a:ext>
            </a:extLst>
          </p:cNvPr>
          <p:cNvSpPr/>
          <p:nvPr/>
        </p:nvSpPr>
        <p:spPr>
          <a:xfrm>
            <a:off x="914638" y="2313358"/>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6" name="TextBox 25">
            <a:extLst>
              <a:ext uri="{FF2B5EF4-FFF2-40B4-BE49-F238E27FC236}">
                <a16:creationId xmlns:a16="http://schemas.microsoft.com/office/drawing/2014/main" id="{FF359F77-81A4-42A1-A8FE-DD69013C39E4}"/>
              </a:ext>
            </a:extLst>
          </p:cNvPr>
          <p:cNvSpPr txBox="1"/>
          <p:nvPr/>
        </p:nvSpPr>
        <p:spPr>
          <a:xfrm>
            <a:off x="1170515" y="2520326"/>
            <a:ext cx="1379103" cy="707886"/>
          </a:xfrm>
          <a:prstGeom prst="rect">
            <a:avLst/>
          </a:prstGeom>
          <a:noFill/>
        </p:spPr>
        <p:txBody>
          <a:bodyPr wrap="square" rtlCol="0">
            <a:spAutoFit/>
          </a:bodyPr>
          <a:lstStyle/>
          <a:p>
            <a:r>
              <a:rPr lang="en-US" sz="2000" b="1" dirty="0">
                <a:latin typeface="Roboto-black"/>
                <a:cs typeface="Roboto-black"/>
              </a:rPr>
              <a:t>Highlights Blog</a:t>
            </a:r>
          </a:p>
        </p:txBody>
      </p:sp>
      <p:sp>
        <p:nvSpPr>
          <p:cNvPr id="27" name="Forme libre : forme 21">
            <a:extLst>
              <a:ext uri="{FF2B5EF4-FFF2-40B4-BE49-F238E27FC236}">
                <a16:creationId xmlns:a16="http://schemas.microsoft.com/office/drawing/2014/main" id="{AC542B66-A696-410E-A1BE-332B819B2192}"/>
              </a:ext>
            </a:extLst>
          </p:cNvPr>
          <p:cNvSpPr/>
          <p:nvPr/>
        </p:nvSpPr>
        <p:spPr>
          <a:xfrm>
            <a:off x="914637" y="3435180"/>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2" name="TextBox 31">
            <a:extLst>
              <a:ext uri="{FF2B5EF4-FFF2-40B4-BE49-F238E27FC236}">
                <a16:creationId xmlns:a16="http://schemas.microsoft.com/office/drawing/2014/main" id="{BC007B3A-7EBE-4D48-A42B-5500E10F37A4}"/>
              </a:ext>
            </a:extLst>
          </p:cNvPr>
          <p:cNvSpPr txBox="1"/>
          <p:nvPr/>
        </p:nvSpPr>
        <p:spPr>
          <a:xfrm>
            <a:off x="1170515" y="3642148"/>
            <a:ext cx="1312184" cy="707886"/>
          </a:xfrm>
          <a:prstGeom prst="rect">
            <a:avLst/>
          </a:prstGeom>
          <a:noFill/>
        </p:spPr>
        <p:txBody>
          <a:bodyPr wrap="square" rtlCol="0">
            <a:spAutoFit/>
          </a:bodyPr>
          <a:lstStyle/>
          <a:p>
            <a:r>
              <a:rPr lang="en-US" sz="2000" b="1" dirty="0">
                <a:latin typeface="Roboto-black"/>
                <a:cs typeface="Roboto-black"/>
              </a:rPr>
              <a:t>Social Takeover</a:t>
            </a:r>
          </a:p>
        </p:txBody>
      </p:sp>
      <p:sp>
        <p:nvSpPr>
          <p:cNvPr id="33" name="Forme libre : forme 21">
            <a:extLst>
              <a:ext uri="{FF2B5EF4-FFF2-40B4-BE49-F238E27FC236}">
                <a16:creationId xmlns:a16="http://schemas.microsoft.com/office/drawing/2014/main" id="{12A38525-70D9-469F-8664-F8EBFCBAF2C4}"/>
              </a:ext>
            </a:extLst>
          </p:cNvPr>
          <p:cNvSpPr/>
          <p:nvPr/>
        </p:nvSpPr>
        <p:spPr>
          <a:xfrm>
            <a:off x="914637" y="4582375"/>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4" name="TextBox 33">
            <a:extLst>
              <a:ext uri="{FF2B5EF4-FFF2-40B4-BE49-F238E27FC236}">
                <a16:creationId xmlns:a16="http://schemas.microsoft.com/office/drawing/2014/main" id="{F15AFF2C-E08D-49B3-83C5-A6DD7A4F753B}"/>
              </a:ext>
            </a:extLst>
          </p:cNvPr>
          <p:cNvSpPr txBox="1"/>
          <p:nvPr/>
        </p:nvSpPr>
        <p:spPr>
          <a:xfrm>
            <a:off x="1170515" y="4789343"/>
            <a:ext cx="1389406" cy="707886"/>
          </a:xfrm>
          <a:prstGeom prst="rect">
            <a:avLst/>
          </a:prstGeom>
          <a:noFill/>
        </p:spPr>
        <p:txBody>
          <a:bodyPr wrap="square" rtlCol="0">
            <a:spAutoFit/>
          </a:bodyPr>
          <a:lstStyle/>
          <a:p>
            <a:r>
              <a:rPr lang="en-US" sz="2000" b="1" dirty="0">
                <a:latin typeface="Roboto-black"/>
                <a:cs typeface="Roboto-black"/>
              </a:rPr>
              <a:t>Instagram Guides</a:t>
            </a:r>
          </a:p>
        </p:txBody>
      </p:sp>
      <p:sp>
        <p:nvSpPr>
          <p:cNvPr id="47" name="TextBox 46">
            <a:extLst>
              <a:ext uri="{FF2B5EF4-FFF2-40B4-BE49-F238E27FC236}">
                <a16:creationId xmlns:a16="http://schemas.microsoft.com/office/drawing/2014/main" id="{887AF63A-2D46-4495-BEE5-F8CDBB58C6FE}"/>
              </a:ext>
            </a:extLst>
          </p:cNvPr>
          <p:cNvSpPr txBox="1"/>
          <p:nvPr/>
        </p:nvSpPr>
        <p:spPr>
          <a:xfrm rot="16200000">
            <a:off x="7662910" y="2074336"/>
            <a:ext cx="6766560" cy="2800767"/>
          </a:xfrm>
          <a:prstGeom prst="rect">
            <a:avLst/>
          </a:prstGeom>
          <a:noFill/>
        </p:spPr>
        <p:txBody>
          <a:bodyPr wrap="square" rtlCol="0">
            <a:spAutoFit/>
          </a:bodyPr>
          <a:lstStyle/>
          <a:p>
            <a:r>
              <a:rPr lang="en-GB" sz="8800" dirty="0">
                <a:solidFill>
                  <a:schemeClr val="bg1"/>
                </a:solidFill>
                <a:latin typeface="Roboto Black" panose="02000000000000000000" pitchFamily="2" charset="0"/>
                <a:ea typeface="Roboto Black" panose="02000000000000000000" pitchFamily="2" charset="0"/>
              </a:rPr>
              <a:t>MAJOR CAMPAIGNS</a:t>
            </a:r>
          </a:p>
        </p:txBody>
      </p:sp>
      <p:pic>
        <p:nvPicPr>
          <p:cNvPr id="3" name="Picture 2">
            <a:extLst>
              <a:ext uri="{FF2B5EF4-FFF2-40B4-BE49-F238E27FC236}">
                <a16:creationId xmlns:a16="http://schemas.microsoft.com/office/drawing/2014/main" id="{973C6C24-6D2D-40F4-8B90-AA60DC4C09AD}"/>
              </a:ext>
            </a:extLst>
          </p:cNvPr>
          <p:cNvPicPr>
            <a:picLocks noChangeAspect="1"/>
          </p:cNvPicPr>
          <p:nvPr/>
        </p:nvPicPr>
        <p:blipFill>
          <a:blip r:embed="rId2"/>
          <a:stretch>
            <a:fillRect/>
          </a:stretch>
        </p:blipFill>
        <p:spPr>
          <a:xfrm>
            <a:off x="5516771" y="1067910"/>
            <a:ext cx="2527104" cy="2361090"/>
          </a:xfrm>
          <a:prstGeom prst="rect">
            <a:avLst/>
          </a:prstGeom>
        </p:spPr>
      </p:pic>
      <p:pic>
        <p:nvPicPr>
          <p:cNvPr id="6" name="Picture 5">
            <a:extLst>
              <a:ext uri="{FF2B5EF4-FFF2-40B4-BE49-F238E27FC236}">
                <a16:creationId xmlns:a16="http://schemas.microsoft.com/office/drawing/2014/main" id="{3B3503BD-42CE-4C3C-ABD3-4EADCFA0E980}"/>
              </a:ext>
            </a:extLst>
          </p:cNvPr>
          <p:cNvPicPr>
            <a:picLocks noChangeAspect="1"/>
          </p:cNvPicPr>
          <p:nvPr/>
        </p:nvPicPr>
        <p:blipFill>
          <a:blip r:embed="rId3"/>
          <a:stretch>
            <a:fillRect/>
          </a:stretch>
        </p:blipFill>
        <p:spPr>
          <a:xfrm>
            <a:off x="3281797" y="1500356"/>
            <a:ext cx="1931476" cy="1739877"/>
          </a:xfrm>
          <a:prstGeom prst="rect">
            <a:avLst/>
          </a:prstGeom>
        </p:spPr>
      </p:pic>
      <p:cxnSp>
        <p:nvCxnSpPr>
          <p:cNvPr id="49" name="Straight Connector 48">
            <a:extLst>
              <a:ext uri="{FF2B5EF4-FFF2-40B4-BE49-F238E27FC236}">
                <a16:creationId xmlns:a16="http://schemas.microsoft.com/office/drawing/2014/main" id="{863FE698-F33C-4E4E-A803-E5DA19C49B80}"/>
              </a:ext>
            </a:extLst>
          </p:cNvPr>
          <p:cNvCxnSpPr>
            <a:cxnSpLocks/>
          </p:cNvCxnSpPr>
          <p:nvPr/>
        </p:nvCxnSpPr>
        <p:spPr>
          <a:xfrm>
            <a:off x="1345140" y="3577643"/>
            <a:ext cx="400825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431C28EC-9131-4E31-857B-0C290181B56A}"/>
              </a:ext>
            </a:extLst>
          </p:cNvPr>
          <p:cNvCxnSpPr>
            <a:cxnSpLocks/>
          </p:cNvCxnSpPr>
          <p:nvPr/>
        </p:nvCxnSpPr>
        <p:spPr>
          <a:xfrm>
            <a:off x="1663795" y="4702633"/>
            <a:ext cx="2370649"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8E38750D-AABB-450F-81A0-01276BBB116C}"/>
              </a:ext>
            </a:extLst>
          </p:cNvPr>
          <p:cNvPicPr>
            <a:picLocks noChangeAspect="1"/>
          </p:cNvPicPr>
          <p:nvPr/>
        </p:nvPicPr>
        <p:blipFill>
          <a:blip r:embed="rId4"/>
          <a:stretch>
            <a:fillRect/>
          </a:stretch>
        </p:blipFill>
        <p:spPr>
          <a:xfrm>
            <a:off x="5328381" y="3574179"/>
            <a:ext cx="3150601" cy="2389206"/>
          </a:xfrm>
          <a:prstGeom prst="rect">
            <a:avLst/>
          </a:prstGeom>
        </p:spPr>
      </p:pic>
      <p:pic>
        <p:nvPicPr>
          <p:cNvPr id="10" name="Picture 9">
            <a:extLst>
              <a:ext uri="{FF2B5EF4-FFF2-40B4-BE49-F238E27FC236}">
                <a16:creationId xmlns:a16="http://schemas.microsoft.com/office/drawing/2014/main" id="{AF8F3D42-87C9-4CC4-829B-EF67D48F01D3}"/>
              </a:ext>
            </a:extLst>
          </p:cNvPr>
          <p:cNvPicPr>
            <a:picLocks noChangeAspect="1"/>
          </p:cNvPicPr>
          <p:nvPr/>
        </p:nvPicPr>
        <p:blipFill rotWithShape="1">
          <a:blip r:embed="rId5"/>
          <a:srcRect t="1" b="646"/>
          <a:stretch/>
        </p:blipFill>
        <p:spPr>
          <a:xfrm>
            <a:off x="3582785" y="3770983"/>
            <a:ext cx="1461975" cy="1964798"/>
          </a:xfrm>
          <a:prstGeom prst="rect">
            <a:avLst/>
          </a:prstGeom>
        </p:spPr>
      </p:pic>
      <p:cxnSp>
        <p:nvCxnSpPr>
          <p:cNvPr id="48" name="Straight Connector 47">
            <a:extLst>
              <a:ext uri="{FF2B5EF4-FFF2-40B4-BE49-F238E27FC236}">
                <a16:creationId xmlns:a16="http://schemas.microsoft.com/office/drawing/2014/main" id="{17F798B5-4595-4D05-8458-7F1EC2510C8B}"/>
              </a:ext>
            </a:extLst>
          </p:cNvPr>
          <p:cNvCxnSpPr>
            <a:cxnSpLocks/>
          </p:cNvCxnSpPr>
          <p:nvPr/>
        </p:nvCxnSpPr>
        <p:spPr>
          <a:xfrm>
            <a:off x="1559913" y="2447112"/>
            <a:ext cx="173043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3584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77"/>
            <a:ext cx="12192000" cy="6858000"/>
          </a:xfrm>
          <a:prstGeom prst="rect">
            <a:avLst/>
          </a:prstGeom>
          <a:solidFill>
            <a:srgbClr val="0C9A9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433BD473-AA66-4238-AD6A-19172A0ADE6C}"/>
              </a:ext>
            </a:extLst>
          </p:cNvPr>
          <p:cNvCxnSpPr>
            <a:cxnSpLocks/>
          </p:cNvCxnSpPr>
          <p:nvPr/>
        </p:nvCxnSpPr>
        <p:spPr>
          <a:xfrm>
            <a:off x="1579418" y="1312967"/>
            <a:ext cx="395685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35D28C12-D91C-4996-BC2A-518D275C58E5}"/>
              </a:ext>
            </a:extLst>
          </p:cNvPr>
          <p:cNvSpPr txBox="1"/>
          <p:nvPr/>
        </p:nvSpPr>
        <p:spPr>
          <a:xfrm>
            <a:off x="914637" y="628647"/>
            <a:ext cx="9204268" cy="584775"/>
          </a:xfrm>
          <a:prstGeom prst="rect">
            <a:avLst/>
          </a:prstGeom>
          <a:noFill/>
        </p:spPr>
        <p:txBody>
          <a:bodyPr wrap="square" rtlCol="0">
            <a:spAutoFit/>
          </a:bodyPr>
          <a:lstStyle/>
          <a:p>
            <a:r>
              <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rPr>
              <a:t>Activity included in each major campaign will include, as a minimum:</a:t>
            </a: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p:txBody>
      </p:sp>
      <p:sp>
        <p:nvSpPr>
          <p:cNvPr id="28" name="Forme libre : forme 21">
            <a:extLst>
              <a:ext uri="{FF2B5EF4-FFF2-40B4-BE49-F238E27FC236}">
                <a16:creationId xmlns:a16="http://schemas.microsoft.com/office/drawing/2014/main" id="{0EB073D3-CDC1-4F6B-9C7F-269F27E8D5A6}"/>
              </a:ext>
            </a:extLst>
          </p:cNvPr>
          <p:cNvSpPr/>
          <p:nvPr/>
        </p:nvSpPr>
        <p:spPr>
          <a:xfrm>
            <a:off x="914637" y="1173632"/>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TextBox 15"/>
          <p:cNvSpPr txBox="1"/>
          <p:nvPr/>
        </p:nvSpPr>
        <p:spPr>
          <a:xfrm>
            <a:off x="1170515" y="1380600"/>
            <a:ext cx="1447994" cy="707886"/>
          </a:xfrm>
          <a:prstGeom prst="rect">
            <a:avLst/>
          </a:prstGeom>
          <a:noFill/>
        </p:spPr>
        <p:txBody>
          <a:bodyPr wrap="square" rtlCol="0">
            <a:spAutoFit/>
          </a:bodyPr>
          <a:lstStyle/>
          <a:p>
            <a:r>
              <a:rPr lang="en-US" sz="2000" b="1" dirty="0">
                <a:latin typeface="Roboto-black"/>
                <a:cs typeface="Roboto-black"/>
              </a:rPr>
              <a:t>Social Coverage</a:t>
            </a:r>
          </a:p>
        </p:txBody>
      </p:sp>
      <p:sp>
        <p:nvSpPr>
          <p:cNvPr id="25" name="Forme libre : forme 21">
            <a:extLst>
              <a:ext uri="{FF2B5EF4-FFF2-40B4-BE49-F238E27FC236}">
                <a16:creationId xmlns:a16="http://schemas.microsoft.com/office/drawing/2014/main" id="{895C1A8B-C7ED-4F03-993D-A130E5E2AF98}"/>
              </a:ext>
            </a:extLst>
          </p:cNvPr>
          <p:cNvSpPr/>
          <p:nvPr/>
        </p:nvSpPr>
        <p:spPr>
          <a:xfrm>
            <a:off x="914638" y="2320827"/>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6" name="TextBox 25">
            <a:extLst>
              <a:ext uri="{FF2B5EF4-FFF2-40B4-BE49-F238E27FC236}">
                <a16:creationId xmlns:a16="http://schemas.microsoft.com/office/drawing/2014/main" id="{FF359F77-81A4-42A1-A8FE-DD69013C39E4}"/>
              </a:ext>
            </a:extLst>
          </p:cNvPr>
          <p:cNvSpPr txBox="1"/>
          <p:nvPr/>
        </p:nvSpPr>
        <p:spPr>
          <a:xfrm>
            <a:off x="1170515" y="2527795"/>
            <a:ext cx="1614249" cy="400110"/>
          </a:xfrm>
          <a:prstGeom prst="rect">
            <a:avLst/>
          </a:prstGeom>
          <a:noFill/>
        </p:spPr>
        <p:txBody>
          <a:bodyPr wrap="square" rtlCol="0">
            <a:spAutoFit/>
          </a:bodyPr>
          <a:lstStyle/>
          <a:p>
            <a:r>
              <a:rPr lang="en-US" sz="2000" b="1" dirty="0">
                <a:latin typeface="Roboto-black"/>
                <a:cs typeface="Roboto-black"/>
              </a:rPr>
              <a:t>Competition</a:t>
            </a:r>
          </a:p>
        </p:txBody>
      </p:sp>
      <p:sp>
        <p:nvSpPr>
          <p:cNvPr id="27" name="Forme libre : forme 21">
            <a:extLst>
              <a:ext uri="{FF2B5EF4-FFF2-40B4-BE49-F238E27FC236}">
                <a16:creationId xmlns:a16="http://schemas.microsoft.com/office/drawing/2014/main" id="{AC542B66-A696-410E-A1BE-332B819B2192}"/>
              </a:ext>
            </a:extLst>
          </p:cNvPr>
          <p:cNvSpPr/>
          <p:nvPr/>
        </p:nvSpPr>
        <p:spPr>
          <a:xfrm>
            <a:off x="914637" y="3442649"/>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2" name="TextBox 31">
            <a:extLst>
              <a:ext uri="{FF2B5EF4-FFF2-40B4-BE49-F238E27FC236}">
                <a16:creationId xmlns:a16="http://schemas.microsoft.com/office/drawing/2014/main" id="{BC007B3A-7EBE-4D48-A42B-5500E10F37A4}"/>
              </a:ext>
            </a:extLst>
          </p:cNvPr>
          <p:cNvSpPr txBox="1"/>
          <p:nvPr/>
        </p:nvSpPr>
        <p:spPr>
          <a:xfrm>
            <a:off x="1170515" y="3649617"/>
            <a:ext cx="1639530" cy="707886"/>
          </a:xfrm>
          <a:prstGeom prst="rect">
            <a:avLst/>
          </a:prstGeom>
          <a:noFill/>
        </p:spPr>
        <p:txBody>
          <a:bodyPr wrap="square" rtlCol="0">
            <a:spAutoFit/>
          </a:bodyPr>
          <a:lstStyle/>
          <a:p>
            <a:r>
              <a:rPr lang="en-US" sz="2000" b="1" dirty="0">
                <a:latin typeface="Roboto-black"/>
                <a:cs typeface="Roboto-black"/>
              </a:rPr>
              <a:t>Weekly Blog Inclusion</a:t>
            </a:r>
          </a:p>
        </p:txBody>
      </p:sp>
      <p:sp>
        <p:nvSpPr>
          <p:cNvPr id="47" name="TextBox 46">
            <a:extLst>
              <a:ext uri="{FF2B5EF4-FFF2-40B4-BE49-F238E27FC236}">
                <a16:creationId xmlns:a16="http://schemas.microsoft.com/office/drawing/2014/main" id="{887AF63A-2D46-4495-BEE5-F8CDBB58C6FE}"/>
              </a:ext>
            </a:extLst>
          </p:cNvPr>
          <p:cNvSpPr txBox="1"/>
          <p:nvPr/>
        </p:nvSpPr>
        <p:spPr>
          <a:xfrm rot="16200000">
            <a:off x="7662910" y="2074336"/>
            <a:ext cx="6766560" cy="2800767"/>
          </a:xfrm>
          <a:prstGeom prst="rect">
            <a:avLst/>
          </a:prstGeom>
          <a:noFill/>
        </p:spPr>
        <p:txBody>
          <a:bodyPr wrap="square" rtlCol="0">
            <a:spAutoFit/>
          </a:bodyPr>
          <a:lstStyle/>
          <a:p>
            <a:r>
              <a:rPr lang="en-GB" sz="8800" dirty="0">
                <a:solidFill>
                  <a:schemeClr val="bg1"/>
                </a:solidFill>
                <a:latin typeface="Roboto Black" panose="02000000000000000000" pitchFamily="2" charset="0"/>
                <a:ea typeface="Roboto Black" panose="02000000000000000000" pitchFamily="2" charset="0"/>
              </a:rPr>
              <a:t>MAJOR CAMPAIGNS</a:t>
            </a:r>
          </a:p>
        </p:txBody>
      </p:sp>
      <p:cxnSp>
        <p:nvCxnSpPr>
          <p:cNvPr id="49" name="Straight Connector 48">
            <a:extLst>
              <a:ext uri="{FF2B5EF4-FFF2-40B4-BE49-F238E27FC236}">
                <a16:creationId xmlns:a16="http://schemas.microsoft.com/office/drawing/2014/main" id="{863FE698-F33C-4E4E-A803-E5DA19C49B80}"/>
              </a:ext>
            </a:extLst>
          </p:cNvPr>
          <p:cNvCxnSpPr>
            <a:cxnSpLocks/>
          </p:cNvCxnSpPr>
          <p:nvPr/>
        </p:nvCxnSpPr>
        <p:spPr>
          <a:xfrm>
            <a:off x="1345140" y="3585112"/>
            <a:ext cx="400825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17F798B5-4595-4D05-8458-7F1EC2510C8B}"/>
              </a:ext>
            </a:extLst>
          </p:cNvPr>
          <p:cNvCxnSpPr>
            <a:cxnSpLocks/>
          </p:cNvCxnSpPr>
          <p:nvPr/>
        </p:nvCxnSpPr>
        <p:spPr>
          <a:xfrm>
            <a:off x="1559913" y="2454581"/>
            <a:ext cx="173043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271F4D82-683D-4A5E-944A-C76F2222B35F}"/>
              </a:ext>
            </a:extLst>
          </p:cNvPr>
          <p:cNvPicPr>
            <a:picLocks noChangeAspect="1"/>
          </p:cNvPicPr>
          <p:nvPr/>
        </p:nvPicPr>
        <p:blipFill>
          <a:blip r:embed="rId2"/>
          <a:stretch>
            <a:fillRect/>
          </a:stretch>
        </p:blipFill>
        <p:spPr>
          <a:xfrm>
            <a:off x="5492584" y="1067721"/>
            <a:ext cx="2553500" cy="2098871"/>
          </a:xfrm>
          <a:prstGeom prst="rect">
            <a:avLst/>
          </a:prstGeom>
        </p:spPr>
      </p:pic>
      <p:pic>
        <p:nvPicPr>
          <p:cNvPr id="9" name="Picture 8" descr="Map&#10;&#10;Description automatically generated">
            <a:extLst>
              <a:ext uri="{FF2B5EF4-FFF2-40B4-BE49-F238E27FC236}">
                <a16:creationId xmlns:a16="http://schemas.microsoft.com/office/drawing/2014/main" id="{08D0F46F-891D-49DA-B41F-DBFF1396B255}"/>
              </a:ext>
            </a:extLst>
          </p:cNvPr>
          <p:cNvPicPr>
            <a:picLocks noChangeAspect="1"/>
          </p:cNvPicPr>
          <p:nvPr/>
        </p:nvPicPr>
        <p:blipFill>
          <a:blip r:embed="rId3"/>
          <a:stretch>
            <a:fillRect/>
          </a:stretch>
        </p:blipFill>
        <p:spPr>
          <a:xfrm>
            <a:off x="3239512" y="1491743"/>
            <a:ext cx="1255489" cy="1971583"/>
          </a:xfrm>
          <a:prstGeom prst="rect">
            <a:avLst/>
          </a:prstGeom>
        </p:spPr>
      </p:pic>
      <p:pic>
        <p:nvPicPr>
          <p:cNvPr id="13" name="Picture 12">
            <a:extLst>
              <a:ext uri="{FF2B5EF4-FFF2-40B4-BE49-F238E27FC236}">
                <a16:creationId xmlns:a16="http://schemas.microsoft.com/office/drawing/2014/main" id="{7EE22D32-7645-4500-8749-DFA4DC176594}"/>
              </a:ext>
            </a:extLst>
          </p:cNvPr>
          <p:cNvPicPr>
            <a:picLocks noChangeAspect="1"/>
          </p:cNvPicPr>
          <p:nvPr/>
        </p:nvPicPr>
        <p:blipFill>
          <a:blip r:embed="rId4"/>
          <a:stretch>
            <a:fillRect/>
          </a:stretch>
        </p:blipFill>
        <p:spPr>
          <a:xfrm>
            <a:off x="5353396" y="3305927"/>
            <a:ext cx="3645033" cy="1693934"/>
          </a:xfrm>
          <a:prstGeom prst="rect">
            <a:avLst/>
          </a:prstGeom>
        </p:spPr>
      </p:pic>
      <p:sp>
        <p:nvSpPr>
          <p:cNvPr id="42" name="Forme libre : forme 21">
            <a:extLst>
              <a:ext uri="{FF2B5EF4-FFF2-40B4-BE49-F238E27FC236}">
                <a16:creationId xmlns:a16="http://schemas.microsoft.com/office/drawing/2014/main" id="{4093D6D2-6FCC-4CAE-80D0-6A2436A1F9EF}"/>
              </a:ext>
            </a:extLst>
          </p:cNvPr>
          <p:cNvSpPr/>
          <p:nvPr/>
        </p:nvSpPr>
        <p:spPr>
          <a:xfrm>
            <a:off x="914637" y="4605013"/>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3" name="TextBox 42">
            <a:extLst>
              <a:ext uri="{FF2B5EF4-FFF2-40B4-BE49-F238E27FC236}">
                <a16:creationId xmlns:a16="http://schemas.microsoft.com/office/drawing/2014/main" id="{3B1AE8B7-0FDF-4925-AD79-F1D81C184412}"/>
              </a:ext>
            </a:extLst>
          </p:cNvPr>
          <p:cNvSpPr txBox="1"/>
          <p:nvPr/>
        </p:nvSpPr>
        <p:spPr>
          <a:xfrm>
            <a:off x="1170515" y="4811981"/>
            <a:ext cx="1462312" cy="1015663"/>
          </a:xfrm>
          <a:prstGeom prst="rect">
            <a:avLst/>
          </a:prstGeom>
          <a:noFill/>
        </p:spPr>
        <p:txBody>
          <a:bodyPr wrap="square" rtlCol="0">
            <a:spAutoFit/>
          </a:bodyPr>
          <a:lstStyle/>
          <a:p>
            <a:r>
              <a:rPr lang="en-US" sz="2000" b="1" dirty="0">
                <a:latin typeface="Roboto-black"/>
                <a:cs typeface="Roboto-black"/>
              </a:rPr>
              <a:t>Weekly Newsletter Spotlight</a:t>
            </a:r>
          </a:p>
        </p:txBody>
      </p:sp>
      <p:cxnSp>
        <p:nvCxnSpPr>
          <p:cNvPr id="44" name="Straight Connector 43">
            <a:extLst>
              <a:ext uri="{FF2B5EF4-FFF2-40B4-BE49-F238E27FC236}">
                <a16:creationId xmlns:a16="http://schemas.microsoft.com/office/drawing/2014/main" id="{55ABF022-5B51-46E3-B59F-D00FFF4C2BE7}"/>
              </a:ext>
            </a:extLst>
          </p:cNvPr>
          <p:cNvCxnSpPr>
            <a:cxnSpLocks/>
          </p:cNvCxnSpPr>
          <p:nvPr/>
        </p:nvCxnSpPr>
        <p:spPr>
          <a:xfrm>
            <a:off x="1447502" y="4717354"/>
            <a:ext cx="2370649"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45" name="Picture 44">
            <a:extLst>
              <a:ext uri="{FF2B5EF4-FFF2-40B4-BE49-F238E27FC236}">
                <a16:creationId xmlns:a16="http://schemas.microsoft.com/office/drawing/2014/main" id="{F7BDA8E1-63E6-4DA7-85F9-20B312144B35}"/>
              </a:ext>
            </a:extLst>
          </p:cNvPr>
          <p:cNvPicPr>
            <a:picLocks noChangeAspect="1"/>
          </p:cNvPicPr>
          <p:nvPr/>
        </p:nvPicPr>
        <p:blipFill>
          <a:blip r:embed="rId5"/>
          <a:stretch>
            <a:fillRect/>
          </a:stretch>
        </p:blipFill>
        <p:spPr>
          <a:xfrm>
            <a:off x="3042686" y="4024801"/>
            <a:ext cx="2179127" cy="2100482"/>
          </a:xfrm>
          <a:prstGeom prst="rect">
            <a:avLst/>
          </a:prstGeom>
        </p:spPr>
      </p:pic>
    </p:spTree>
    <p:extLst>
      <p:ext uri="{BB962C8B-B14F-4D97-AF65-F5344CB8AC3E}">
        <p14:creationId xmlns:p14="http://schemas.microsoft.com/office/powerpoint/2010/main" val="921572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C9A9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rme libre : forme 21">
            <a:extLst>
              <a:ext uri="{FF2B5EF4-FFF2-40B4-BE49-F238E27FC236}">
                <a16:creationId xmlns:a16="http://schemas.microsoft.com/office/drawing/2014/main" id="{0EB073D3-CDC1-4F6B-9C7F-269F27E8D5A6}"/>
              </a:ext>
            </a:extLst>
          </p:cNvPr>
          <p:cNvSpPr/>
          <p:nvPr/>
        </p:nvSpPr>
        <p:spPr>
          <a:xfrm>
            <a:off x="4212613" y="748145"/>
            <a:ext cx="3766773" cy="3028218"/>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Roboto"/>
              <a:ea typeface="+mn-ea"/>
              <a:cs typeface="+mn-cs"/>
            </a:endParaRPr>
          </a:p>
        </p:txBody>
      </p:sp>
      <p:sp>
        <p:nvSpPr>
          <p:cNvPr id="7" name="Forme libre : forme 20">
            <a:extLst>
              <a:ext uri="{FF2B5EF4-FFF2-40B4-BE49-F238E27FC236}">
                <a16:creationId xmlns:a16="http://schemas.microsoft.com/office/drawing/2014/main" id="{9537B11C-CAFA-4C28-AFDA-17E937328E35}"/>
              </a:ext>
            </a:extLst>
          </p:cNvPr>
          <p:cNvSpPr/>
          <p:nvPr/>
        </p:nvSpPr>
        <p:spPr>
          <a:xfrm>
            <a:off x="3981894" y="2795437"/>
            <a:ext cx="3766774" cy="3028735"/>
          </a:xfrm>
          <a:custGeom>
            <a:avLst/>
            <a:gdLst>
              <a:gd name="connsiteX0" fmla="*/ 3495591 w 3766774"/>
              <a:gd name="connsiteY0" fmla="*/ 0 h 3028735"/>
              <a:gd name="connsiteX1" fmla="*/ 2757553 w 3766774"/>
              <a:gd name="connsiteY1" fmla="*/ 2757551 h 3028735"/>
              <a:gd name="connsiteX2" fmla="*/ 0 w 3766774"/>
              <a:gd name="connsiteY2" fmla="*/ 2019516 h 3028735"/>
            </a:gdLst>
            <a:ahLst/>
            <a:cxnLst>
              <a:cxn ang="0">
                <a:pos x="connsiteX0" y="connsiteY0"/>
              </a:cxn>
              <a:cxn ang="0">
                <a:pos x="connsiteX1" y="connsiteY1"/>
              </a:cxn>
              <a:cxn ang="0">
                <a:pos x="connsiteX2" y="connsiteY2"/>
              </a:cxn>
            </a:cxnLst>
            <a:rect l="l" t="t" r="r" b="b"/>
            <a:pathLst>
              <a:path w="3766774" h="3028735">
                <a:moveTo>
                  <a:pt x="3495591" y="0"/>
                </a:moveTo>
                <a:cubicBezTo>
                  <a:pt x="4053270" y="965856"/>
                  <a:pt x="3723409" y="2199872"/>
                  <a:pt x="2757553" y="2757551"/>
                </a:cubicBezTo>
                <a:cubicBezTo>
                  <a:pt x="1791699" y="3315232"/>
                  <a:pt x="557682" y="2985369"/>
                  <a:pt x="0" y="2019516"/>
                </a:cubicBez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Roboto"/>
              <a:ea typeface="+mn-ea"/>
              <a:cs typeface="+mn-cs"/>
            </a:endParaRPr>
          </a:p>
        </p:txBody>
      </p:sp>
      <p:sp>
        <p:nvSpPr>
          <p:cNvPr id="8" name="TextBox 7">
            <a:extLst>
              <a:ext uri="{FF2B5EF4-FFF2-40B4-BE49-F238E27FC236}">
                <a16:creationId xmlns:a16="http://schemas.microsoft.com/office/drawing/2014/main" id="{B2F04034-E80D-467C-B6A4-6651AFE95752}"/>
              </a:ext>
            </a:extLst>
          </p:cNvPr>
          <p:cNvSpPr txBox="1"/>
          <p:nvPr/>
        </p:nvSpPr>
        <p:spPr>
          <a:xfrm rot="16200000">
            <a:off x="7662910" y="2074336"/>
            <a:ext cx="6766560" cy="2800767"/>
          </a:xfrm>
          <a:prstGeom prst="rect">
            <a:avLst/>
          </a:prstGeom>
          <a:noFill/>
        </p:spPr>
        <p:txBody>
          <a:bodyPr wrap="square" rtlCol="0">
            <a:spAutoFit/>
          </a:bodyPr>
          <a:lstStyle/>
          <a:p>
            <a:r>
              <a:rPr lang="en-GB" sz="8800" dirty="0">
                <a:solidFill>
                  <a:schemeClr val="bg1"/>
                </a:solidFill>
                <a:latin typeface="Roboto Black" panose="02000000000000000000" pitchFamily="2" charset="0"/>
                <a:ea typeface="Roboto Black" panose="02000000000000000000" pitchFamily="2" charset="0"/>
              </a:rPr>
              <a:t>MINI CAMPAIGNS</a:t>
            </a:r>
          </a:p>
        </p:txBody>
      </p:sp>
    </p:spTree>
    <p:extLst>
      <p:ext uri="{BB962C8B-B14F-4D97-AF65-F5344CB8AC3E}">
        <p14:creationId xmlns:p14="http://schemas.microsoft.com/office/powerpoint/2010/main" val="392486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77"/>
            <a:ext cx="12192000" cy="6858000"/>
          </a:xfrm>
          <a:prstGeom prst="rect">
            <a:avLst/>
          </a:prstGeom>
          <a:solidFill>
            <a:srgbClr val="0C9A9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433BD473-AA66-4238-AD6A-19172A0ADE6C}"/>
              </a:ext>
            </a:extLst>
          </p:cNvPr>
          <p:cNvCxnSpPr>
            <a:cxnSpLocks/>
          </p:cNvCxnSpPr>
          <p:nvPr/>
        </p:nvCxnSpPr>
        <p:spPr>
          <a:xfrm>
            <a:off x="1579418" y="1312967"/>
            <a:ext cx="395685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35D28C12-D91C-4996-BC2A-518D275C58E5}"/>
              </a:ext>
            </a:extLst>
          </p:cNvPr>
          <p:cNvSpPr txBox="1"/>
          <p:nvPr/>
        </p:nvSpPr>
        <p:spPr>
          <a:xfrm>
            <a:off x="914637" y="628647"/>
            <a:ext cx="9204268" cy="584775"/>
          </a:xfrm>
          <a:prstGeom prst="rect">
            <a:avLst/>
          </a:prstGeom>
          <a:noFill/>
        </p:spPr>
        <p:txBody>
          <a:bodyPr wrap="square" rtlCol="0">
            <a:spAutoFit/>
          </a:bodyPr>
          <a:lstStyle/>
          <a:p>
            <a:r>
              <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rPr>
              <a:t>Activity included in each mini campaign will include, as a minimum:</a:t>
            </a: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p:txBody>
      </p:sp>
      <p:sp>
        <p:nvSpPr>
          <p:cNvPr id="28" name="Forme libre : forme 21">
            <a:extLst>
              <a:ext uri="{FF2B5EF4-FFF2-40B4-BE49-F238E27FC236}">
                <a16:creationId xmlns:a16="http://schemas.microsoft.com/office/drawing/2014/main" id="{0EB073D3-CDC1-4F6B-9C7F-269F27E8D5A6}"/>
              </a:ext>
            </a:extLst>
          </p:cNvPr>
          <p:cNvSpPr/>
          <p:nvPr/>
        </p:nvSpPr>
        <p:spPr>
          <a:xfrm>
            <a:off x="914637" y="1173632"/>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TextBox 15"/>
          <p:cNvSpPr txBox="1"/>
          <p:nvPr/>
        </p:nvSpPr>
        <p:spPr>
          <a:xfrm>
            <a:off x="1170515" y="1380600"/>
            <a:ext cx="1447994" cy="707886"/>
          </a:xfrm>
          <a:prstGeom prst="rect">
            <a:avLst/>
          </a:prstGeom>
          <a:noFill/>
        </p:spPr>
        <p:txBody>
          <a:bodyPr wrap="square" rtlCol="0">
            <a:spAutoFit/>
          </a:bodyPr>
          <a:lstStyle/>
          <a:p>
            <a:r>
              <a:rPr lang="en-US" sz="2000" b="1" dirty="0">
                <a:latin typeface="Roboto-black"/>
                <a:cs typeface="Roboto-black"/>
              </a:rPr>
              <a:t>Targeted Mailer</a:t>
            </a:r>
          </a:p>
        </p:txBody>
      </p:sp>
      <p:sp>
        <p:nvSpPr>
          <p:cNvPr id="25" name="Forme libre : forme 21">
            <a:extLst>
              <a:ext uri="{FF2B5EF4-FFF2-40B4-BE49-F238E27FC236}">
                <a16:creationId xmlns:a16="http://schemas.microsoft.com/office/drawing/2014/main" id="{895C1A8B-C7ED-4F03-993D-A130E5E2AF98}"/>
              </a:ext>
            </a:extLst>
          </p:cNvPr>
          <p:cNvSpPr/>
          <p:nvPr/>
        </p:nvSpPr>
        <p:spPr>
          <a:xfrm>
            <a:off x="914638" y="2320827"/>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6" name="TextBox 25">
            <a:extLst>
              <a:ext uri="{FF2B5EF4-FFF2-40B4-BE49-F238E27FC236}">
                <a16:creationId xmlns:a16="http://schemas.microsoft.com/office/drawing/2014/main" id="{FF359F77-81A4-42A1-A8FE-DD69013C39E4}"/>
              </a:ext>
            </a:extLst>
          </p:cNvPr>
          <p:cNvSpPr txBox="1"/>
          <p:nvPr/>
        </p:nvSpPr>
        <p:spPr>
          <a:xfrm>
            <a:off x="1170515" y="2527795"/>
            <a:ext cx="1614249" cy="400110"/>
          </a:xfrm>
          <a:prstGeom prst="rect">
            <a:avLst/>
          </a:prstGeom>
          <a:noFill/>
        </p:spPr>
        <p:txBody>
          <a:bodyPr wrap="square" rtlCol="0">
            <a:spAutoFit/>
          </a:bodyPr>
          <a:lstStyle/>
          <a:p>
            <a:r>
              <a:rPr lang="en-US" sz="2000" b="1" dirty="0">
                <a:latin typeface="Roboto-black"/>
                <a:cs typeface="Roboto-black"/>
              </a:rPr>
              <a:t>Blog</a:t>
            </a:r>
          </a:p>
        </p:txBody>
      </p:sp>
      <p:sp>
        <p:nvSpPr>
          <p:cNvPr id="27" name="Forme libre : forme 21">
            <a:extLst>
              <a:ext uri="{FF2B5EF4-FFF2-40B4-BE49-F238E27FC236}">
                <a16:creationId xmlns:a16="http://schemas.microsoft.com/office/drawing/2014/main" id="{AC542B66-A696-410E-A1BE-332B819B2192}"/>
              </a:ext>
            </a:extLst>
          </p:cNvPr>
          <p:cNvSpPr/>
          <p:nvPr/>
        </p:nvSpPr>
        <p:spPr>
          <a:xfrm>
            <a:off x="914637" y="3442649"/>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2" name="TextBox 31">
            <a:extLst>
              <a:ext uri="{FF2B5EF4-FFF2-40B4-BE49-F238E27FC236}">
                <a16:creationId xmlns:a16="http://schemas.microsoft.com/office/drawing/2014/main" id="{BC007B3A-7EBE-4D48-A42B-5500E10F37A4}"/>
              </a:ext>
            </a:extLst>
          </p:cNvPr>
          <p:cNvSpPr txBox="1"/>
          <p:nvPr/>
        </p:nvSpPr>
        <p:spPr>
          <a:xfrm>
            <a:off x="1170515" y="3649617"/>
            <a:ext cx="1639530" cy="707886"/>
          </a:xfrm>
          <a:prstGeom prst="rect">
            <a:avLst/>
          </a:prstGeom>
          <a:noFill/>
        </p:spPr>
        <p:txBody>
          <a:bodyPr wrap="square" rtlCol="0">
            <a:spAutoFit/>
          </a:bodyPr>
          <a:lstStyle/>
          <a:p>
            <a:r>
              <a:rPr lang="en-US" sz="2000" b="1" dirty="0">
                <a:latin typeface="Roboto-black"/>
                <a:cs typeface="Roboto-black"/>
              </a:rPr>
              <a:t>Weekly Blog Inclusion</a:t>
            </a:r>
          </a:p>
        </p:txBody>
      </p:sp>
      <p:sp>
        <p:nvSpPr>
          <p:cNvPr id="47" name="TextBox 46">
            <a:extLst>
              <a:ext uri="{FF2B5EF4-FFF2-40B4-BE49-F238E27FC236}">
                <a16:creationId xmlns:a16="http://schemas.microsoft.com/office/drawing/2014/main" id="{887AF63A-2D46-4495-BEE5-F8CDBB58C6FE}"/>
              </a:ext>
            </a:extLst>
          </p:cNvPr>
          <p:cNvSpPr txBox="1"/>
          <p:nvPr/>
        </p:nvSpPr>
        <p:spPr>
          <a:xfrm rot="16200000">
            <a:off x="7662910" y="2074336"/>
            <a:ext cx="6766560" cy="2800767"/>
          </a:xfrm>
          <a:prstGeom prst="rect">
            <a:avLst/>
          </a:prstGeom>
          <a:noFill/>
        </p:spPr>
        <p:txBody>
          <a:bodyPr wrap="square" rtlCol="0">
            <a:spAutoFit/>
          </a:bodyPr>
          <a:lstStyle/>
          <a:p>
            <a:r>
              <a:rPr lang="en-GB" sz="8800" dirty="0">
                <a:solidFill>
                  <a:schemeClr val="bg1"/>
                </a:solidFill>
                <a:latin typeface="Roboto Black" panose="02000000000000000000" pitchFamily="2" charset="0"/>
                <a:ea typeface="Roboto Black" panose="02000000000000000000" pitchFamily="2" charset="0"/>
              </a:rPr>
              <a:t>MINI CAMPAIGNS</a:t>
            </a:r>
          </a:p>
        </p:txBody>
      </p:sp>
      <p:cxnSp>
        <p:nvCxnSpPr>
          <p:cNvPr id="49" name="Straight Connector 48">
            <a:extLst>
              <a:ext uri="{FF2B5EF4-FFF2-40B4-BE49-F238E27FC236}">
                <a16:creationId xmlns:a16="http://schemas.microsoft.com/office/drawing/2014/main" id="{863FE698-F33C-4E4E-A803-E5DA19C49B80}"/>
              </a:ext>
            </a:extLst>
          </p:cNvPr>
          <p:cNvCxnSpPr>
            <a:cxnSpLocks/>
          </p:cNvCxnSpPr>
          <p:nvPr/>
        </p:nvCxnSpPr>
        <p:spPr>
          <a:xfrm>
            <a:off x="1345140" y="3585112"/>
            <a:ext cx="400825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17F798B5-4595-4D05-8458-7F1EC2510C8B}"/>
              </a:ext>
            </a:extLst>
          </p:cNvPr>
          <p:cNvCxnSpPr>
            <a:cxnSpLocks/>
          </p:cNvCxnSpPr>
          <p:nvPr/>
        </p:nvCxnSpPr>
        <p:spPr>
          <a:xfrm>
            <a:off x="1559913" y="2454581"/>
            <a:ext cx="173043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7EE22D32-7645-4500-8749-DFA4DC176594}"/>
              </a:ext>
            </a:extLst>
          </p:cNvPr>
          <p:cNvPicPr>
            <a:picLocks noChangeAspect="1"/>
          </p:cNvPicPr>
          <p:nvPr/>
        </p:nvPicPr>
        <p:blipFill>
          <a:blip r:embed="rId2"/>
          <a:stretch>
            <a:fillRect/>
          </a:stretch>
        </p:blipFill>
        <p:spPr>
          <a:xfrm>
            <a:off x="5353396" y="3305927"/>
            <a:ext cx="3645033" cy="1693934"/>
          </a:xfrm>
          <a:prstGeom prst="rect">
            <a:avLst/>
          </a:prstGeom>
        </p:spPr>
      </p:pic>
      <p:sp>
        <p:nvSpPr>
          <p:cNvPr id="42" name="Forme libre : forme 21">
            <a:extLst>
              <a:ext uri="{FF2B5EF4-FFF2-40B4-BE49-F238E27FC236}">
                <a16:creationId xmlns:a16="http://schemas.microsoft.com/office/drawing/2014/main" id="{4093D6D2-6FCC-4CAE-80D0-6A2436A1F9EF}"/>
              </a:ext>
            </a:extLst>
          </p:cNvPr>
          <p:cNvSpPr/>
          <p:nvPr/>
        </p:nvSpPr>
        <p:spPr>
          <a:xfrm>
            <a:off x="914637" y="4605013"/>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3" name="TextBox 42">
            <a:extLst>
              <a:ext uri="{FF2B5EF4-FFF2-40B4-BE49-F238E27FC236}">
                <a16:creationId xmlns:a16="http://schemas.microsoft.com/office/drawing/2014/main" id="{3B1AE8B7-0FDF-4925-AD79-F1D81C184412}"/>
              </a:ext>
            </a:extLst>
          </p:cNvPr>
          <p:cNvSpPr txBox="1"/>
          <p:nvPr/>
        </p:nvSpPr>
        <p:spPr>
          <a:xfrm>
            <a:off x="1170515" y="4811981"/>
            <a:ext cx="1462312" cy="707886"/>
          </a:xfrm>
          <a:prstGeom prst="rect">
            <a:avLst/>
          </a:prstGeom>
          <a:noFill/>
        </p:spPr>
        <p:txBody>
          <a:bodyPr wrap="square" rtlCol="0">
            <a:spAutoFit/>
          </a:bodyPr>
          <a:lstStyle/>
          <a:p>
            <a:r>
              <a:rPr lang="en-US" sz="2000" b="1" dirty="0">
                <a:latin typeface="Roboto-black"/>
                <a:cs typeface="Roboto-black"/>
              </a:rPr>
              <a:t>Instagram Zine</a:t>
            </a:r>
          </a:p>
        </p:txBody>
      </p:sp>
      <p:cxnSp>
        <p:nvCxnSpPr>
          <p:cNvPr id="44" name="Straight Connector 43">
            <a:extLst>
              <a:ext uri="{FF2B5EF4-FFF2-40B4-BE49-F238E27FC236}">
                <a16:creationId xmlns:a16="http://schemas.microsoft.com/office/drawing/2014/main" id="{55ABF022-5B51-46E3-B59F-D00FFF4C2BE7}"/>
              </a:ext>
            </a:extLst>
          </p:cNvPr>
          <p:cNvCxnSpPr>
            <a:cxnSpLocks/>
          </p:cNvCxnSpPr>
          <p:nvPr/>
        </p:nvCxnSpPr>
        <p:spPr>
          <a:xfrm>
            <a:off x="1447502" y="4717354"/>
            <a:ext cx="2370649"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E3C0A2EA-0D35-4EF2-9EDE-5820EE0B7A41}"/>
              </a:ext>
            </a:extLst>
          </p:cNvPr>
          <p:cNvPicPr>
            <a:picLocks noChangeAspect="1"/>
          </p:cNvPicPr>
          <p:nvPr/>
        </p:nvPicPr>
        <p:blipFill>
          <a:blip r:embed="rId3"/>
          <a:stretch>
            <a:fillRect/>
          </a:stretch>
        </p:blipFill>
        <p:spPr>
          <a:xfrm>
            <a:off x="5516771" y="1111011"/>
            <a:ext cx="2149171" cy="2076611"/>
          </a:xfrm>
          <a:prstGeom prst="rect">
            <a:avLst/>
          </a:prstGeom>
        </p:spPr>
      </p:pic>
      <p:pic>
        <p:nvPicPr>
          <p:cNvPr id="7" name="Picture 6">
            <a:extLst>
              <a:ext uri="{FF2B5EF4-FFF2-40B4-BE49-F238E27FC236}">
                <a16:creationId xmlns:a16="http://schemas.microsoft.com/office/drawing/2014/main" id="{D9CDC2FA-F3D4-4472-843F-B240C9C085B6}"/>
              </a:ext>
            </a:extLst>
          </p:cNvPr>
          <p:cNvPicPr>
            <a:picLocks noChangeAspect="1"/>
          </p:cNvPicPr>
          <p:nvPr/>
        </p:nvPicPr>
        <p:blipFill>
          <a:blip r:embed="rId4"/>
          <a:stretch>
            <a:fillRect/>
          </a:stretch>
        </p:blipFill>
        <p:spPr>
          <a:xfrm>
            <a:off x="3006100" y="1471509"/>
            <a:ext cx="2123080" cy="1933677"/>
          </a:xfrm>
          <a:prstGeom prst="rect">
            <a:avLst/>
          </a:prstGeom>
        </p:spPr>
      </p:pic>
      <p:pic>
        <p:nvPicPr>
          <p:cNvPr id="10" name="Picture 9" descr="Graphical user interface, website&#10;&#10;Description automatically generated">
            <a:extLst>
              <a:ext uri="{FF2B5EF4-FFF2-40B4-BE49-F238E27FC236}">
                <a16:creationId xmlns:a16="http://schemas.microsoft.com/office/drawing/2014/main" id="{7B660920-4018-46BD-8480-0340FFF1A797}"/>
              </a:ext>
            </a:extLst>
          </p:cNvPr>
          <p:cNvPicPr>
            <a:picLocks noChangeAspect="1"/>
          </p:cNvPicPr>
          <p:nvPr/>
        </p:nvPicPr>
        <p:blipFill>
          <a:blip r:embed="rId5"/>
          <a:stretch>
            <a:fillRect/>
          </a:stretch>
        </p:blipFill>
        <p:spPr>
          <a:xfrm>
            <a:off x="3131291" y="3758085"/>
            <a:ext cx="2005350" cy="2795607"/>
          </a:xfrm>
          <a:prstGeom prst="rect">
            <a:avLst/>
          </a:prstGeom>
        </p:spPr>
      </p:pic>
    </p:spTree>
    <p:extLst>
      <p:ext uri="{BB962C8B-B14F-4D97-AF65-F5344CB8AC3E}">
        <p14:creationId xmlns:p14="http://schemas.microsoft.com/office/powerpoint/2010/main" val="202135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C9A9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rme libre : forme 21">
            <a:extLst>
              <a:ext uri="{FF2B5EF4-FFF2-40B4-BE49-F238E27FC236}">
                <a16:creationId xmlns:a16="http://schemas.microsoft.com/office/drawing/2014/main" id="{0EB073D3-CDC1-4F6B-9C7F-269F27E8D5A6}"/>
              </a:ext>
            </a:extLst>
          </p:cNvPr>
          <p:cNvSpPr/>
          <p:nvPr/>
        </p:nvSpPr>
        <p:spPr>
          <a:xfrm>
            <a:off x="4212613" y="748145"/>
            <a:ext cx="3766773" cy="3028218"/>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Roboto"/>
              <a:ea typeface="+mn-ea"/>
              <a:cs typeface="+mn-cs"/>
            </a:endParaRPr>
          </a:p>
        </p:txBody>
      </p:sp>
      <p:sp>
        <p:nvSpPr>
          <p:cNvPr id="7" name="Forme libre : forme 20">
            <a:extLst>
              <a:ext uri="{FF2B5EF4-FFF2-40B4-BE49-F238E27FC236}">
                <a16:creationId xmlns:a16="http://schemas.microsoft.com/office/drawing/2014/main" id="{9537B11C-CAFA-4C28-AFDA-17E937328E35}"/>
              </a:ext>
            </a:extLst>
          </p:cNvPr>
          <p:cNvSpPr/>
          <p:nvPr/>
        </p:nvSpPr>
        <p:spPr>
          <a:xfrm>
            <a:off x="3981894" y="2795437"/>
            <a:ext cx="3766774" cy="3028735"/>
          </a:xfrm>
          <a:custGeom>
            <a:avLst/>
            <a:gdLst>
              <a:gd name="connsiteX0" fmla="*/ 3495591 w 3766774"/>
              <a:gd name="connsiteY0" fmla="*/ 0 h 3028735"/>
              <a:gd name="connsiteX1" fmla="*/ 2757553 w 3766774"/>
              <a:gd name="connsiteY1" fmla="*/ 2757551 h 3028735"/>
              <a:gd name="connsiteX2" fmla="*/ 0 w 3766774"/>
              <a:gd name="connsiteY2" fmla="*/ 2019516 h 3028735"/>
            </a:gdLst>
            <a:ahLst/>
            <a:cxnLst>
              <a:cxn ang="0">
                <a:pos x="connsiteX0" y="connsiteY0"/>
              </a:cxn>
              <a:cxn ang="0">
                <a:pos x="connsiteX1" y="connsiteY1"/>
              </a:cxn>
              <a:cxn ang="0">
                <a:pos x="connsiteX2" y="connsiteY2"/>
              </a:cxn>
            </a:cxnLst>
            <a:rect l="l" t="t" r="r" b="b"/>
            <a:pathLst>
              <a:path w="3766774" h="3028735">
                <a:moveTo>
                  <a:pt x="3495591" y="0"/>
                </a:moveTo>
                <a:cubicBezTo>
                  <a:pt x="4053270" y="965856"/>
                  <a:pt x="3723409" y="2199872"/>
                  <a:pt x="2757553" y="2757551"/>
                </a:cubicBezTo>
                <a:cubicBezTo>
                  <a:pt x="1791699" y="3315232"/>
                  <a:pt x="557682" y="2985369"/>
                  <a:pt x="0" y="2019516"/>
                </a:cubicBez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Roboto"/>
              <a:ea typeface="+mn-ea"/>
              <a:cs typeface="+mn-cs"/>
            </a:endParaRPr>
          </a:p>
        </p:txBody>
      </p:sp>
      <p:sp>
        <p:nvSpPr>
          <p:cNvPr id="8" name="TextBox 7">
            <a:extLst>
              <a:ext uri="{FF2B5EF4-FFF2-40B4-BE49-F238E27FC236}">
                <a16:creationId xmlns:a16="http://schemas.microsoft.com/office/drawing/2014/main" id="{B2F04034-E80D-467C-B6A4-6651AFE95752}"/>
              </a:ext>
            </a:extLst>
          </p:cNvPr>
          <p:cNvSpPr txBox="1"/>
          <p:nvPr/>
        </p:nvSpPr>
        <p:spPr>
          <a:xfrm rot="16200000">
            <a:off x="7662910" y="2751444"/>
            <a:ext cx="6766560" cy="1446550"/>
          </a:xfrm>
          <a:prstGeom prst="rect">
            <a:avLst/>
          </a:prstGeom>
          <a:noFill/>
        </p:spPr>
        <p:txBody>
          <a:bodyPr wrap="square" rtlCol="0">
            <a:spAutoFit/>
          </a:bodyPr>
          <a:lstStyle/>
          <a:p>
            <a:r>
              <a:rPr lang="en-GB" sz="8800" dirty="0">
                <a:solidFill>
                  <a:schemeClr val="bg1"/>
                </a:solidFill>
                <a:latin typeface="Roboto Black" panose="02000000000000000000" pitchFamily="2" charset="0"/>
                <a:ea typeface="Roboto Black" panose="02000000000000000000" pitchFamily="2" charset="0"/>
              </a:rPr>
              <a:t>ARTWORK</a:t>
            </a:r>
          </a:p>
        </p:txBody>
      </p:sp>
    </p:spTree>
    <p:extLst>
      <p:ext uri="{BB962C8B-B14F-4D97-AF65-F5344CB8AC3E}">
        <p14:creationId xmlns:p14="http://schemas.microsoft.com/office/powerpoint/2010/main" val="1755447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77"/>
            <a:ext cx="12192000" cy="6858000"/>
          </a:xfrm>
          <a:prstGeom prst="rect">
            <a:avLst/>
          </a:prstGeom>
          <a:solidFill>
            <a:srgbClr val="0C9A9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5D28C12-D91C-4996-BC2A-518D275C58E5}"/>
              </a:ext>
            </a:extLst>
          </p:cNvPr>
          <p:cNvSpPr txBox="1"/>
          <p:nvPr/>
        </p:nvSpPr>
        <p:spPr>
          <a:xfrm>
            <a:off x="914637" y="628647"/>
            <a:ext cx="9204268" cy="2800767"/>
          </a:xfrm>
          <a:prstGeom prst="rect">
            <a:avLst/>
          </a:prstGeom>
          <a:noFill/>
        </p:spPr>
        <p:txBody>
          <a:bodyPr wrap="square" rtlCol="0">
            <a:spAutoFit/>
          </a:bodyPr>
          <a:lstStyle/>
          <a:p>
            <a:r>
              <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rPr>
              <a:t>Each Mini or Major Campaign will have central artwork in a variety of sizes.</a:t>
            </a: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a:p>
            <a:endPar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endParaRPr>
          </a:p>
          <a:p>
            <a:r>
              <a:rPr lang="en-GB" sz="1600" dirty="0">
                <a:solidFill>
                  <a:schemeClr val="bg1"/>
                </a:solidFill>
                <a:latin typeface="Roboto" panose="02000000000000000000" pitchFamily="2" charset="0"/>
                <a:ea typeface="Roboto" panose="02000000000000000000" pitchFamily="2" charset="0"/>
                <a:cs typeface="Poppins Light" panose="00000400000000000000" pitchFamily="50" charset="0"/>
              </a:rPr>
              <a:t>Photoshop templates have been created so that the team can easily edit these sizes for each campaign. Safe zones will also be added so they can be made aware of any design restrictions when editing the artwork</a:t>
            </a:r>
          </a:p>
        </p:txBody>
      </p:sp>
      <p:sp>
        <p:nvSpPr>
          <p:cNvPr id="47" name="TextBox 46">
            <a:extLst>
              <a:ext uri="{FF2B5EF4-FFF2-40B4-BE49-F238E27FC236}">
                <a16:creationId xmlns:a16="http://schemas.microsoft.com/office/drawing/2014/main" id="{887AF63A-2D46-4495-BEE5-F8CDBB58C6FE}"/>
              </a:ext>
            </a:extLst>
          </p:cNvPr>
          <p:cNvSpPr txBox="1"/>
          <p:nvPr/>
        </p:nvSpPr>
        <p:spPr>
          <a:xfrm rot="16200000">
            <a:off x="7662910" y="2751444"/>
            <a:ext cx="6766560" cy="1446550"/>
          </a:xfrm>
          <a:prstGeom prst="rect">
            <a:avLst/>
          </a:prstGeom>
          <a:noFill/>
        </p:spPr>
        <p:txBody>
          <a:bodyPr wrap="square" rtlCol="0">
            <a:spAutoFit/>
          </a:bodyPr>
          <a:lstStyle/>
          <a:p>
            <a:r>
              <a:rPr lang="en-GB" sz="8800" dirty="0">
                <a:solidFill>
                  <a:schemeClr val="bg1"/>
                </a:solidFill>
                <a:latin typeface="Roboto Black" panose="02000000000000000000" pitchFamily="2" charset="0"/>
                <a:ea typeface="Roboto Black" panose="02000000000000000000" pitchFamily="2" charset="0"/>
              </a:rPr>
              <a:t>ARTWORK</a:t>
            </a:r>
          </a:p>
        </p:txBody>
      </p:sp>
      <p:sp>
        <p:nvSpPr>
          <p:cNvPr id="21" name="Forme libre : forme 21">
            <a:extLst>
              <a:ext uri="{FF2B5EF4-FFF2-40B4-BE49-F238E27FC236}">
                <a16:creationId xmlns:a16="http://schemas.microsoft.com/office/drawing/2014/main" id="{57550884-2921-4E9B-AA55-C62BB256A42A}"/>
              </a:ext>
            </a:extLst>
          </p:cNvPr>
          <p:cNvSpPr/>
          <p:nvPr/>
        </p:nvSpPr>
        <p:spPr>
          <a:xfrm>
            <a:off x="914637" y="1213422"/>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TextBox 21">
            <a:extLst>
              <a:ext uri="{FF2B5EF4-FFF2-40B4-BE49-F238E27FC236}">
                <a16:creationId xmlns:a16="http://schemas.microsoft.com/office/drawing/2014/main" id="{51D8F6D3-43A9-4BF3-AB69-70D45588C10E}"/>
              </a:ext>
            </a:extLst>
          </p:cNvPr>
          <p:cNvSpPr txBox="1"/>
          <p:nvPr/>
        </p:nvSpPr>
        <p:spPr>
          <a:xfrm>
            <a:off x="1170515" y="1420390"/>
            <a:ext cx="1312184" cy="707886"/>
          </a:xfrm>
          <a:prstGeom prst="rect">
            <a:avLst/>
          </a:prstGeom>
          <a:noFill/>
        </p:spPr>
        <p:txBody>
          <a:bodyPr wrap="square" rtlCol="0">
            <a:spAutoFit/>
          </a:bodyPr>
          <a:lstStyle/>
          <a:p>
            <a:r>
              <a:rPr lang="en-US" sz="2000" b="1" dirty="0">
                <a:latin typeface="Roboto-black"/>
                <a:cs typeface="Roboto-black"/>
              </a:rPr>
              <a:t>Mailer Header</a:t>
            </a:r>
          </a:p>
        </p:txBody>
      </p:sp>
      <p:sp>
        <p:nvSpPr>
          <p:cNvPr id="23" name="Forme libre : forme 21">
            <a:extLst>
              <a:ext uri="{FF2B5EF4-FFF2-40B4-BE49-F238E27FC236}">
                <a16:creationId xmlns:a16="http://schemas.microsoft.com/office/drawing/2014/main" id="{8072C46D-F3FC-483D-ACD7-2D92F7F4A38B}"/>
              </a:ext>
            </a:extLst>
          </p:cNvPr>
          <p:cNvSpPr/>
          <p:nvPr/>
        </p:nvSpPr>
        <p:spPr>
          <a:xfrm>
            <a:off x="2712185" y="1216918"/>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9" name="TextBox 28">
            <a:extLst>
              <a:ext uri="{FF2B5EF4-FFF2-40B4-BE49-F238E27FC236}">
                <a16:creationId xmlns:a16="http://schemas.microsoft.com/office/drawing/2014/main" id="{5943079E-B301-461F-948C-FFB7EA2E2088}"/>
              </a:ext>
            </a:extLst>
          </p:cNvPr>
          <p:cNvSpPr txBox="1"/>
          <p:nvPr/>
        </p:nvSpPr>
        <p:spPr>
          <a:xfrm>
            <a:off x="2968063" y="1423886"/>
            <a:ext cx="1312184" cy="707886"/>
          </a:xfrm>
          <a:prstGeom prst="rect">
            <a:avLst/>
          </a:prstGeom>
          <a:noFill/>
        </p:spPr>
        <p:txBody>
          <a:bodyPr wrap="square" rtlCol="0">
            <a:spAutoFit/>
          </a:bodyPr>
          <a:lstStyle/>
          <a:p>
            <a:r>
              <a:rPr lang="en-US" sz="2000" b="1" dirty="0">
                <a:latin typeface="Roboto-black"/>
                <a:cs typeface="Roboto-black"/>
              </a:rPr>
              <a:t>Blog Header</a:t>
            </a:r>
          </a:p>
        </p:txBody>
      </p:sp>
      <p:sp>
        <p:nvSpPr>
          <p:cNvPr id="30" name="Forme libre : forme 21">
            <a:extLst>
              <a:ext uri="{FF2B5EF4-FFF2-40B4-BE49-F238E27FC236}">
                <a16:creationId xmlns:a16="http://schemas.microsoft.com/office/drawing/2014/main" id="{A9C8687E-32EF-4C90-9F6A-33A3D5E3BA9A}"/>
              </a:ext>
            </a:extLst>
          </p:cNvPr>
          <p:cNvSpPr/>
          <p:nvPr/>
        </p:nvSpPr>
        <p:spPr>
          <a:xfrm>
            <a:off x="4534580" y="1213422"/>
            <a:ext cx="872544" cy="701463"/>
          </a:xfrm>
          <a:custGeom>
            <a:avLst/>
            <a:gdLst>
              <a:gd name="connsiteX0" fmla="*/ 1964450 w 3766773"/>
              <a:gd name="connsiteY0" fmla="*/ 665 h 3028218"/>
              <a:gd name="connsiteX1" fmla="*/ 3766773 w 3766773"/>
              <a:gd name="connsiteY1" fmla="*/ 1008702 h 3028218"/>
              <a:gd name="connsiteX2" fmla="*/ 271185 w 3766773"/>
              <a:gd name="connsiteY2" fmla="*/ 3028218 h 3028218"/>
              <a:gd name="connsiteX3" fmla="*/ 1009220 w 3766773"/>
              <a:gd name="connsiteY3" fmla="*/ 270667 h 3028218"/>
              <a:gd name="connsiteX4" fmla="*/ 1964450 w 3766773"/>
              <a:gd name="connsiteY4" fmla="*/ 665 h 302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773" h="3028218">
                <a:moveTo>
                  <a:pt x="1964450" y="665"/>
                </a:moveTo>
                <a:cubicBezTo>
                  <a:pt x="2680289" y="-17722"/>
                  <a:pt x="3383369" y="346309"/>
                  <a:pt x="3766773" y="1008702"/>
                </a:cubicBezTo>
                <a:lnTo>
                  <a:pt x="271185" y="3028218"/>
                </a:lnTo>
                <a:cubicBezTo>
                  <a:pt x="-286497" y="2062362"/>
                  <a:pt x="43366" y="828346"/>
                  <a:pt x="1009220" y="270667"/>
                </a:cubicBezTo>
                <a:cubicBezTo>
                  <a:pt x="1311051" y="96392"/>
                  <a:pt x="1639068" y="9022"/>
                  <a:pt x="1964450" y="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1" name="TextBox 30">
            <a:extLst>
              <a:ext uri="{FF2B5EF4-FFF2-40B4-BE49-F238E27FC236}">
                <a16:creationId xmlns:a16="http://schemas.microsoft.com/office/drawing/2014/main" id="{2C98B9E4-7B61-4645-B6C2-AC16EA9813BA}"/>
              </a:ext>
            </a:extLst>
          </p:cNvPr>
          <p:cNvSpPr txBox="1"/>
          <p:nvPr/>
        </p:nvSpPr>
        <p:spPr>
          <a:xfrm>
            <a:off x="4790458" y="1420390"/>
            <a:ext cx="1312184" cy="707886"/>
          </a:xfrm>
          <a:prstGeom prst="rect">
            <a:avLst/>
          </a:prstGeom>
          <a:noFill/>
        </p:spPr>
        <p:txBody>
          <a:bodyPr wrap="square" rtlCol="0">
            <a:spAutoFit/>
          </a:bodyPr>
          <a:lstStyle/>
          <a:p>
            <a:r>
              <a:rPr lang="en-US" sz="2000" b="1" dirty="0">
                <a:latin typeface="Roboto-black"/>
                <a:cs typeface="Roboto-black"/>
              </a:rPr>
              <a:t>Social Sizes</a:t>
            </a:r>
          </a:p>
        </p:txBody>
      </p:sp>
      <p:sp>
        <p:nvSpPr>
          <p:cNvPr id="37" name="TextBox 36">
            <a:extLst>
              <a:ext uri="{FF2B5EF4-FFF2-40B4-BE49-F238E27FC236}">
                <a16:creationId xmlns:a16="http://schemas.microsoft.com/office/drawing/2014/main" id="{CF16D8CD-83FE-477F-B1A7-E3E6E12E51F0}"/>
              </a:ext>
            </a:extLst>
          </p:cNvPr>
          <p:cNvSpPr txBox="1"/>
          <p:nvPr/>
        </p:nvSpPr>
        <p:spPr>
          <a:xfrm>
            <a:off x="1350909" y="2006654"/>
            <a:ext cx="1312184" cy="246221"/>
          </a:xfrm>
          <a:prstGeom prst="rect">
            <a:avLst/>
          </a:prstGeom>
          <a:noFill/>
        </p:spPr>
        <p:txBody>
          <a:bodyPr wrap="square" rtlCol="0">
            <a:spAutoFit/>
          </a:bodyPr>
          <a:lstStyle/>
          <a:p>
            <a:r>
              <a:rPr lang="en-US" sz="1000" dirty="0">
                <a:latin typeface="Roboto-black"/>
                <a:cs typeface="Roboto-black"/>
              </a:rPr>
              <a:t>640x200</a:t>
            </a:r>
          </a:p>
        </p:txBody>
      </p:sp>
      <p:sp>
        <p:nvSpPr>
          <p:cNvPr id="38" name="TextBox 37">
            <a:extLst>
              <a:ext uri="{FF2B5EF4-FFF2-40B4-BE49-F238E27FC236}">
                <a16:creationId xmlns:a16="http://schemas.microsoft.com/office/drawing/2014/main" id="{67D6D7A8-8332-4A92-BA05-AFCC632B32F7}"/>
              </a:ext>
            </a:extLst>
          </p:cNvPr>
          <p:cNvSpPr txBox="1"/>
          <p:nvPr/>
        </p:nvSpPr>
        <p:spPr>
          <a:xfrm>
            <a:off x="3148457" y="2042011"/>
            <a:ext cx="1312184" cy="246221"/>
          </a:xfrm>
          <a:prstGeom prst="rect">
            <a:avLst/>
          </a:prstGeom>
          <a:noFill/>
        </p:spPr>
        <p:txBody>
          <a:bodyPr wrap="square" rtlCol="0">
            <a:spAutoFit/>
          </a:bodyPr>
          <a:lstStyle/>
          <a:p>
            <a:r>
              <a:rPr lang="en-US" sz="1000" dirty="0">
                <a:latin typeface="Roboto-black"/>
                <a:cs typeface="Roboto-black"/>
              </a:rPr>
              <a:t>940x600</a:t>
            </a:r>
          </a:p>
        </p:txBody>
      </p:sp>
      <p:sp>
        <p:nvSpPr>
          <p:cNvPr id="39" name="TextBox 38">
            <a:extLst>
              <a:ext uri="{FF2B5EF4-FFF2-40B4-BE49-F238E27FC236}">
                <a16:creationId xmlns:a16="http://schemas.microsoft.com/office/drawing/2014/main" id="{FA761C1E-21E9-4BDA-87AF-E4AFD03F51A9}"/>
              </a:ext>
            </a:extLst>
          </p:cNvPr>
          <p:cNvSpPr txBox="1"/>
          <p:nvPr/>
        </p:nvSpPr>
        <p:spPr>
          <a:xfrm>
            <a:off x="4897498" y="2006654"/>
            <a:ext cx="2531206" cy="553998"/>
          </a:xfrm>
          <a:prstGeom prst="rect">
            <a:avLst/>
          </a:prstGeom>
          <a:noFill/>
        </p:spPr>
        <p:txBody>
          <a:bodyPr wrap="square" rtlCol="0">
            <a:spAutoFit/>
          </a:bodyPr>
          <a:lstStyle/>
          <a:p>
            <a:r>
              <a:rPr lang="en-US" sz="1000" dirty="0">
                <a:latin typeface="Roboto-black"/>
                <a:cs typeface="Roboto-black"/>
              </a:rPr>
              <a:t>1200x1200</a:t>
            </a:r>
          </a:p>
          <a:p>
            <a:r>
              <a:rPr lang="en-US" sz="1000" dirty="0">
                <a:latin typeface="Roboto-black"/>
                <a:cs typeface="Roboto-black"/>
              </a:rPr>
              <a:t>828x315</a:t>
            </a:r>
          </a:p>
          <a:p>
            <a:r>
              <a:rPr lang="en-US" sz="1000" dirty="0">
                <a:latin typeface="Roboto-black"/>
                <a:cs typeface="Roboto-black"/>
              </a:rPr>
              <a:t>1500x500</a:t>
            </a:r>
          </a:p>
        </p:txBody>
      </p:sp>
      <p:pic>
        <p:nvPicPr>
          <p:cNvPr id="5" name="Picture 4">
            <a:extLst>
              <a:ext uri="{FF2B5EF4-FFF2-40B4-BE49-F238E27FC236}">
                <a16:creationId xmlns:a16="http://schemas.microsoft.com/office/drawing/2014/main" id="{507BE60E-787A-48E4-8723-DF643BEE7741}"/>
              </a:ext>
            </a:extLst>
          </p:cNvPr>
          <p:cNvPicPr>
            <a:picLocks noChangeAspect="1"/>
          </p:cNvPicPr>
          <p:nvPr/>
        </p:nvPicPr>
        <p:blipFill>
          <a:blip r:embed="rId2"/>
          <a:stretch>
            <a:fillRect/>
          </a:stretch>
        </p:blipFill>
        <p:spPr>
          <a:xfrm>
            <a:off x="2200487" y="3639283"/>
            <a:ext cx="2515632" cy="783428"/>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2AF92507-46C8-49E8-8F0A-EAAACF140733}"/>
              </a:ext>
            </a:extLst>
          </p:cNvPr>
          <p:cNvPicPr>
            <a:picLocks noChangeAspect="1"/>
          </p:cNvPicPr>
          <p:nvPr/>
        </p:nvPicPr>
        <p:blipFill>
          <a:blip r:embed="rId3"/>
          <a:stretch>
            <a:fillRect/>
          </a:stretch>
        </p:blipFill>
        <p:spPr>
          <a:xfrm>
            <a:off x="3366600" y="4024026"/>
            <a:ext cx="3313395" cy="1254042"/>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E00AABA0-7C48-4A16-8B65-30B5C8D72152}"/>
              </a:ext>
            </a:extLst>
          </p:cNvPr>
          <p:cNvPicPr>
            <a:picLocks noChangeAspect="1"/>
          </p:cNvPicPr>
          <p:nvPr/>
        </p:nvPicPr>
        <p:blipFill>
          <a:blip r:embed="rId4"/>
          <a:stretch>
            <a:fillRect/>
          </a:stretch>
        </p:blipFill>
        <p:spPr>
          <a:xfrm>
            <a:off x="5023297" y="4409399"/>
            <a:ext cx="3403107" cy="21672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97936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23019C8FAE454AA8FCCC68FBF91814" ma:contentTypeVersion="11" ma:contentTypeDescription="Create a new document." ma:contentTypeScope="" ma:versionID="f847ecc49f7640d5e4f688c738fdf764">
  <xsd:schema xmlns:xsd="http://www.w3.org/2001/XMLSchema" xmlns:xs="http://www.w3.org/2001/XMLSchema" xmlns:p="http://schemas.microsoft.com/office/2006/metadata/properties" xmlns:ns2="42dbe6f9-b7ca-44d6-9f66-75faeca03c35" xmlns:ns3="b0d31dc8-2b88-4869-a72a-31c8e5a3453d" targetNamespace="http://schemas.microsoft.com/office/2006/metadata/properties" ma:root="true" ma:fieldsID="8aaefbc9baba7d04c1178f48cde66d2f" ns2:_="" ns3:_="">
    <xsd:import namespace="42dbe6f9-b7ca-44d6-9f66-75faeca03c35"/>
    <xsd:import namespace="b0d31dc8-2b88-4869-a72a-31c8e5a345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be6f9-b7ca-44d6-9f66-75faeca03c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d31dc8-2b88-4869-a72a-31c8e5a3453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6681BE-CD01-4BF8-823C-3471E9080D53}">
  <ds:schemaRefs>
    <ds:schemaRef ds:uri="http://schemas.microsoft.com/sharepoint/v3/contenttype/forms"/>
  </ds:schemaRefs>
</ds:datastoreItem>
</file>

<file path=customXml/itemProps2.xml><?xml version="1.0" encoding="utf-8"?>
<ds:datastoreItem xmlns:ds="http://schemas.openxmlformats.org/officeDocument/2006/customXml" ds:itemID="{4EE42463-232C-4C1B-A2BB-808FCEA32C93}">
  <ds:schemaRefs>
    <ds:schemaRef ds:uri="http://schemas.microsoft.com/office/2006/metadata/properties"/>
    <ds:schemaRef ds:uri="http://purl.org/dc/elements/1.1/"/>
    <ds:schemaRef ds:uri="http://schemas.microsoft.com/office/2006/documentManagement/types"/>
    <ds:schemaRef ds:uri="http://purl.org/dc/terms/"/>
    <ds:schemaRef ds:uri="http://purl.org/dc/dcmitype/"/>
    <ds:schemaRef ds:uri="42dbe6f9-b7ca-44d6-9f66-75faeca03c35"/>
    <ds:schemaRef ds:uri="http://schemas.openxmlformats.org/package/2006/metadata/core-properties"/>
    <ds:schemaRef ds:uri="http://schemas.microsoft.com/office/infopath/2007/PartnerControls"/>
    <ds:schemaRef ds:uri="b0d31dc8-2b88-4869-a72a-31c8e5a3453d"/>
    <ds:schemaRef ds:uri="http://www.w3.org/XML/1998/namespace"/>
  </ds:schemaRefs>
</ds:datastoreItem>
</file>

<file path=customXml/itemProps3.xml><?xml version="1.0" encoding="utf-8"?>
<ds:datastoreItem xmlns:ds="http://schemas.openxmlformats.org/officeDocument/2006/customXml" ds:itemID="{C0595B0A-8EFC-4A31-AC03-A5D699320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dbe6f9-b7ca-44d6-9f66-75faeca03c35"/>
    <ds:schemaRef ds:uri="b0d31dc8-2b88-4869-a72a-31c8e5a345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13482</TotalTime>
  <Words>474</Words>
  <Application>Microsoft Office PowerPoint</Application>
  <PresentationFormat>Widescreen</PresentationFormat>
  <Paragraphs>105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Roboto-black</vt:lpstr>
      <vt:lpstr>Roboto Black</vt:lpstr>
      <vt:lpstr>Arial</vt:lpstr>
      <vt:lpstr>Roboto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Kiren Pooni</dc:creator>
  <cp:lastModifiedBy>Sarah Moore</cp:lastModifiedBy>
  <cp:revision>856</cp:revision>
  <dcterms:modified xsi:type="dcterms:W3CDTF">2022-02-02T17:27:55Z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0x010100E623019C8FAE454AA8FCCC68FBF91814</vt:lpwstr>
  </property>
</Properties>
</file>